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600" r:id="rId2"/>
    <p:sldId id="652" r:id="rId3"/>
    <p:sldId id="653" r:id="rId4"/>
    <p:sldId id="646" r:id="rId5"/>
    <p:sldId id="647" r:id="rId6"/>
    <p:sldId id="648" r:id="rId7"/>
    <p:sldId id="649" r:id="rId8"/>
    <p:sldId id="650" r:id="rId9"/>
    <p:sldId id="655" r:id="rId10"/>
  </p:sldIdLst>
  <p:sldSz cx="9144000" cy="6858000" type="screen4x3"/>
  <p:notesSz cx="6786563" cy="99155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0066"/>
    <a:srgbClr val="76F685"/>
    <a:srgbClr val="007033"/>
    <a:srgbClr val="0039AC"/>
    <a:srgbClr val="333399"/>
    <a:srgbClr val="000099"/>
    <a:srgbClr val="97BAFF"/>
    <a:srgbClr val="1D68FF"/>
    <a:srgbClr val="99CCF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4" autoAdjust="0"/>
    <p:restoredTop sz="95460" autoAdjust="0"/>
  </p:normalViewPr>
  <p:slideViewPr>
    <p:cSldViewPr>
      <p:cViewPr>
        <p:scale>
          <a:sx n="100" d="100"/>
          <a:sy n="100" d="100"/>
        </p:scale>
        <p:origin x="-324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910" y="-90"/>
      </p:cViewPr>
      <p:guideLst>
        <p:guide orient="horz" pos="3123"/>
        <p:guide pos="213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D2F155-8330-470D-B93C-149602E6F52A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9FC76BD-7802-4518-9EA1-E8502D1AED6A}">
      <dgm:prSet phldrT="[Текст]"/>
      <dgm:spPr>
        <a:solidFill>
          <a:schemeClr val="accent2">
            <a:lumMod val="75000"/>
          </a:schemeClr>
        </a:solidFill>
        <a:effectLst>
          <a:outerShdw blurRad="762000" dist="101600" dir="2700000" sx="101000" sy="101000" algn="tl" rotWithShape="0">
            <a:schemeClr val="tx1">
              <a:alpha val="72000"/>
            </a:schemeClr>
          </a:outerShdw>
        </a:effectLst>
      </dgm:spPr>
      <dgm:t>
        <a:bodyPr/>
        <a:lstStyle/>
        <a:p>
          <a:r>
            <a:rPr lang="ru-RU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rPr>
            <a:t>Безопасность</a:t>
          </a:r>
        </a:p>
        <a:p>
          <a:r>
            <a:rPr lang="ru-RU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rPr>
            <a:t>химической</a:t>
          </a:r>
        </a:p>
        <a:p>
          <a:r>
            <a:rPr lang="ru-RU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rPr>
            <a:t>продукции</a:t>
          </a:r>
        </a:p>
      </dgm:t>
    </dgm:pt>
    <dgm:pt modelId="{D8D061C5-7B13-4AA0-9DFB-5977DB6F791A}" type="parTrans" cxnId="{ED6006FC-5527-46D4-838B-37B82CB73217}">
      <dgm:prSet/>
      <dgm:spPr/>
      <dgm:t>
        <a:bodyPr/>
        <a:lstStyle/>
        <a:p>
          <a:endParaRPr lang="ru-RU"/>
        </a:p>
      </dgm:t>
    </dgm:pt>
    <dgm:pt modelId="{DC879294-3938-46A5-B170-E54FC737A9A1}" type="sibTrans" cxnId="{ED6006FC-5527-46D4-838B-37B82CB73217}">
      <dgm:prSet/>
      <dgm:spPr/>
      <dgm:t>
        <a:bodyPr/>
        <a:lstStyle/>
        <a:p>
          <a:endParaRPr lang="ru-RU"/>
        </a:p>
      </dgm:t>
    </dgm:pt>
    <dgm:pt modelId="{3616D9BA-ED95-4185-AA4B-B35471FB1C9B}">
      <dgm:prSet phldrT="[Текст]" custT="1"/>
      <dgm:spPr>
        <a:solidFill>
          <a:srgbClr val="002060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smtClean="0">
              <a:latin typeface="Arial" pitchFamily="34" charset="0"/>
              <a:cs typeface="Arial" pitchFamily="34" charset="0"/>
            </a:rPr>
            <a:t>Информирование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smtClean="0">
              <a:latin typeface="Arial" pitchFamily="34" charset="0"/>
              <a:cs typeface="Arial" pitchFamily="34" charset="0"/>
            </a:rPr>
            <a:t>(маркировка, паспорт безопасности)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90262D39-E0A2-4C81-A11B-3F738FB09842}" type="parTrans" cxnId="{64012FE9-3901-4A17-9828-3A8D215EE758}">
      <dgm:prSet/>
      <dgm:spPr/>
      <dgm:t>
        <a:bodyPr/>
        <a:lstStyle/>
        <a:p>
          <a:endParaRPr lang="ru-RU"/>
        </a:p>
      </dgm:t>
    </dgm:pt>
    <dgm:pt modelId="{42611879-35B9-4FA9-B44A-78A77AA36C2D}" type="sibTrans" cxnId="{64012FE9-3901-4A17-9828-3A8D215EE758}">
      <dgm:prSet/>
      <dgm:spPr/>
      <dgm:t>
        <a:bodyPr/>
        <a:lstStyle/>
        <a:p>
          <a:endParaRPr lang="ru-RU"/>
        </a:p>
      </dgm:t>
    </dgm:pt>
    <dgm:pt modelId="{9E102C40-FDCF-48D3-B533-9EF7E4D049CA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2700" dirty="0" smtClean="0">
              <a:latin typeface="Arial" pitchFamily="34" charset="0"/>
              <a:cs typeface="Arial" pitchFamily="34" charset="0"/>
            </a:rPr>
            <a:t>Классификация</a:t>
          </a:r>
          <a:endParaRPr lang="ru-RU" sz="2700" dirty="0">
            <a:latin typeface="Arial" pitchFamily="34" charset="0"/>
            <a:cs typeface="Arial" pitchFamily="34" charset="0"/>
          </a:endParaRPr>
        </a:p>
      </dgm:t>
    </dgm:pt>
    <dgm:pt modelId="{9B0E1E6C-F1A1-42AF-BA2A-3A277323B32C}" type="parTrans" cxnId="{8A7CF0D9-474A-4EA9-AC08-0A31B2011430}">
      <dgm:prSet/>
      <dgm:spPr/>
      <dgm:t>
        <a:bodyPr/>
        <a:lstStyle/>
        <a:p>
          <a:endParaRPr lang="ru-RU"/>
        </a:p>
      </dgm:t>
    </dgm:pt>
    <dgm:pt modelId="{AF682A93-29DA-4164-B23D-438C03E63B67}" type="sibTrans" cxnId="{8A7CF0D9-474A-4EA9-AC08-0A31B2011430}">
      <dgm:prSet/>
      <dgm:spPr/>
      <dgm:t>
        <a:bodyPr/>
        <a:lstStyle/>
        <a:p>
          <a:endParaRPr lang="ru-RU"/>
        </a:p>
      </dgm:t>
    </dgm:pt>
    <dgm:pt modelId="{B0F62A7C-CF20-4DB4-833D-A9D8533B6D23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2700" dirty="0" smtClean="0">
              <a:latin typeface="Arial" pitchFamily="34" charset="0"/>
              <a:cs typeface="Arial" pitchFamily="34" charset="0"/>
            </a:rPr>
            <a:t>Испытания</a:t>
          </a:r>
          <a:endParaRPr lang="ru-RU" sz="2700" dirty="0">
            <a:latin typeface="Arial" pitchFamily="34" charset="0"/>
            <a:cs typeface="Arial" pitchFamily="34" charset="0"/>
          </a:endParaRPr>
        </a:p>
      </dgm:t>
    </dgm:pt>
    <dgm:pt modelId="{A2B4276D-BC35-49A5-BE6B-7D5EF57A35D1}" type="parTrans" cxnId="{0339AB3C-9DCC-466E-BEC6-E7FD8B7F59AE}">
      <dgm:prSet/>
      <dgm:spPr/>
      <dgm:t>
        <a:bodyPr/>
        <a:lstStyle/>
        <a:p>
          <a:endParaRPr lang="ru-RU"/>
        </a:p>
      </dgm:t>
    </dgm:pt>
    <dgm:pt modelId="{6FDF1476-0D5D-4DF1-B9AA-CCD637071332}" type="sibTrans" cxnId="{0339AB3C-9DCC-466E-BEC6-E7FD8B7F59AE}">
      <dgm:prSet/>
      <dgm:spPr/>
      <dgm:t>
        <a:bodyPr/>
        <a:lstStyle/>
        <a:p>
          <a:endParaRPr lang="ru-RU"/>
        </a:p>
      </dgm:t>
    </dgm:pt>
    <dgm:pt modelId="{B82A7C4D-11F7-4505-A2BC-7A15BDFAEF61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2700" dirty="0" smtClean="0">
              <a:latin typeface="Arial" pitchFamily="34" charset="0"/>
              <a:cs typeface="Arial" pitchFamily="34" charset="0"/>
            </a:rPr>
            <a:t>Требования безопасности</a:t>
          </a:r>
          <a:endParaRPr lang="ru-RU" sz="2700" dirty="0">
            <a:latin typeface="Arial" pitchFamily="34" charset="0"/>
            <a:cs typeface="Arial" pitchFamily="34" charset="0"/>
          </a:endParaRPr>
        </a:p>
      </dgm:t>
    </dgm:pt>
    <dgm:pt modelId="{B19AB8EE-B7E2-405E-9A02-3B3BA71636B8}" type="parTrans" cxnId="{B5A5515C-FBD6-4119-968F-933051104A85}">
      <dgm:prSet/>
      <dgm:spPr/>
      <dgm:t>
        <a:bodyPr/>
        <a:lstStyle/>
        <a:p>
          <a:endParaRPr lang="ru-RU"/>
        </a:p>
      </dgm:t>
    </dgm:pt>
    <dgm:pt modelId="{9D584507-2C1A-4213-BF21-2A58A04F6DEA}" type="sibTrans" cxnId="{B5A5515C-FBD6-4119-968F-933051104A85}">
      <dgm:prSet/>
      <dgm:spPr/>
      <dgm:t>
        <a:bodyPr/>
        <a:lstStyle/>
        <a:p>
          <a:endParaRPr lang="ru-RU"/>
        </a:p>
      </dgm:t>
    </dgm:pt>
    <dgm:pt modelId="{54648C42-3A99-4226-82B8-140A7B23E06A}" type="pres">
      <dgm:prSet presAssocID="{E4D2F155-8330-470D-B93C-149602E6F52A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A2490E2-8713-4E50-9A2A-12BFD0441E75}" type="pres">
      <dgm:prSet presAssocID="{E4D2F155-8330-470D-B93C-149602E6F52A}" presName="matrix" presStyleCnt="0"/>
      <dgm:spPr/>
    </dgm:pt>
    <dgm:pt modelId="{28A75AB6-10DD-45C1-8289-8AA7BD213780}" type="pres">
      <dgm:prSet presAssocID="{E4D2F155-8330-470D-B93C-149602E6F52A}" presName="tile1" presStyleLbl="node1" presStyleIdx="0" presStyleCnt="4" custLinFactNeighborX="-5469" custLinFactNeighborY="-5469"/>
      <dgm:spPr/>
      <dgm:t>
        <a:bodyPr/>
        <a:lstStyle/>
        <a:p>
          <a:endParaRPr lang="ru-RU"/>
        </a:p>
      </dgm:t>
    </dgm:pt>
    <dgm:pt modelId="{A3A57617-6DC6-440F-95FC-7CD8335822FE}" type="pres">
      <dgm:prSet presAssocID="{E4D2F155-8330-470D-B93C-149602E6F52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EF9C81-9908-4BC3-A0FD-50384EE03D84}" type="pres">
      <dgm:prSet presAssocID="{E4D2F155-8330-470D-B93C-149602E6F52A}" presName="tile2" presStyleLbl="node1" presStyleIdx="1" presStyleCnt="4"/>
      <dgm:spPr/>
      <dgm:t>
        <a:bodyPr/>
        <a:lstStyle/>
        <a:p>
          <a:endParaRPr lang="ru-RU"/>
        </a:p>
      </dgm:t>
    </dgm:pt>
    <dgm:pt modelId="{F9B7F78A-91C6-4E40-BC72-8B43F76EB26D}" type="pres">
      <dgm:prSet presAssocID="{E4D2F155-8330-470D-B93C-149602E6F52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C29709-C923-45FB-839E-462E0F9C70B0}" type="pres">
      <dgm:prSet presAssocID="{E4D2F155-8330-470D-B93C-149602E6F52A}" presName="tile3" presStyleLbl="node1" presStyleIdx="2" presStyleCnt="4"/>
      <dgm:spPr/>
      <dgm:t>
        <a:bodyPr/>
        <a:lstStyle/>
        <a:p>
          <a:endParaRPr lang="ru-RU"/>
        </a:p>
      </dgm:t>
    </dgm:pt>
    <dgm:pt modelId="{5110A5AF-A476-4CDC-9AB4-63EBF5E10A0F}" type="pres">
      <dgm:prSet presAssocID="{E4D2F155-8330-470D-B93C-149602E6F52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A7143F-6891-4E80-A2D8-0AB9CCA30A53}" type="pres">
      <dgm:prSet presAssocID="{E4D2F155-8330-470D-B93C-149602E6F52A}" presName="tile4" presStyleLbl="node1" presStyleIdx="3" presStyleCnt="4"/>
      <dgm:spPr/>
      <dgm:t>
        <a:bodyPr/>
        <a:lstStyle/>
        <a:p>
          <a:endParaRPr lang="ru-RU"/>
        </a:p>
      </dgm:t>
    </dgm:pt>
    <dgm:pt modelId="{C69BD999-5702-4DFF-AD6F-CD168291649F}" type="pres">
      <dgm:prSet presAssocID="{E4D2F155-8330-470D-B93C-149602E6F52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5D7DC1-42B2-46AB-9E96-CBA9C1250EB8}" type="pres">
      <dgm:prSet presAssocID="{E4D2F155-8330-470D-B93C-149602E6F52A}" presName="centerTile" presStyleLbl="fgShp" presStyleIdx="0" presStyleCnt="1" custScaleX="154689" custScaleY="154689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B3D16C01-B68B-4768-B116-F0B03C2ED25E}" type="presOf" srcId="{B0F62A7C-CF20-4DB4-833D-A9D8533B6D23}" destId="{5110A5AF-A476-4CDC-9AB4-63EBF5E10A0F}" srcOrd="1" destOrd="0" presId="urn:microsoft.com/office/officeart/2005/8/layout/matrix1"/>
    <dgm:cxn modelId="{64012FE9-3901-4A17-9828-3A8D215EE758}" srcId="{D9FC76BD-7802-4518-9EA1-E8502D1AED6A}" destId="{3616D9BA-ED95-4185-AA4B-B35471FB1C9B}" srcOrd="0" destOrd="0" parTransId="{90262D39-E0A2-4C81-A11B-3F738FB09842}" sibTransId="{42611879-35B9-4FA9-B44A-78A77AA36C2D}"/>
    <dgm:cxn modelId="{49918FB9-C361-4BEA-9514-0854C2CCF8B4}" type="presOf" srcId="{9E102C40-FDCF-48D3-B533-9EF7E4D049CA}" destId="{E4EF9C81-9908-4BC3-A0FD-50384EE03D84}" srcOrd="0" destOrd="0" presId="urn:microsoft.com/office/officeart/2005/8/layout/matrix1"/>
    <dgm:cxn modelId="{1CF89CFA-C3AA-4560-BC6D-233E5046C154}" type="presOf" srcId="{B82A7C4D-11F7-4505-A2BC-7A15BDFAEF61}" destId="{0DA7143F-6891-4E80-A2D8-0AB9CCA30A53}" srcOrd="0" destOrd="0" presId="urn:microsoft.com/office/officeart/2005/8/layout/matrix1"/>
    <dgm:cxn modelId="{8A7CF0D9-474A-4EA9-AC08-0A31B2011430}" srcId="{D9FC76BD-7802-4518-9EA1-E8502D1AED6A}" destId="{9E102C40-FDCF-48D3-B533-9EF7E4D049CA}" srcOrd="1" destOrd="0" parTransId="{9B0E1E6C-F1A1-42AF-BA2A-3A277323B32C}" sibTransId="{AF682A93-29DA-4164-B23D-438C03E63B67}"/>
    <dgm:cxn modelId="{D9F6BB89-8A27-4584-8B85-271A52CA8E6A}" type="presOf" srcId="{B0F62A7C-CF20-4DB4-833D-A9D8533B6D23}" destId="{1DC29709-C923-45FB-839E-462E0F9C70B0}" srcOrd="0" destOrd="0" presId="urn:microsoft.com/office/officeart/2005/8/layout/matrix1"/>
    <dgm:cxn modelId="{7D466C1B-A5A1-4C6F-979A-B2A2CB6AE2F4}" type="presOf" srcId="{3616D9BA-ED95-4185-AA4B-B35471FB1C9B}" destId="{28A75AB6-10DD-45C1-8289-8AA7BD213780}" srcOrd="0" destOrd="0" presId="urn:microsoft.com/office/officeart/2005/8/layout/matrix1"/>
    <dgm:cxn modelId="{25ECFBE3-3231-40E9-A11C-89273C83C96A}" type="presOf" srcId="{9E102C40-FDCF-48D3-B533-9EF7E4D049CA}" destId="{F9B7F78A-91C6-4E40-BC72-8B43F76EB26D}" srcOrd="1" destOrd="0" presId="urn:microsoft.com/office/officeart/2005/8/layout/matrix1"/>
    <dgm:cxn modelId="{ED6006FC-5527-46D4-838B-37B82CB73217}" srcId="{E4D2F155-8330-470D-B93C-149602E6F52A}" destId="{D9FC76BD-7802-4518-9EA1-E8502D1AED6A}" srcOrd="0" destOrd="0" parTransId="{D8D061C5-7B13-4AA0-9DFB-5977DB6F791A}" sibTransId="{DC879294-3938-46A5-B170-E54FC737A9A1}"/>
    <dgm:cxn modelId="{B5A5515C-FBD6-4119-968F-933051104A85}" srcId="{D9FC76BD-7802-4518-9EA1-E8502D1AED6A}" destId="{B82A7C4D-11F7-4505-A2BC-7A15BDFAEF61}" srcOrd="3" destOrd="0" parTransId="{B19AB8EE-B7E2-405E-9A02-3B3BA71636B8}" sibTransId="{9D584507-2C1A-4213-BF21-2A58A04F6DEA}"/>
    <dgm:cxn modelId="{0339AB3C-9DCC-466E-BEC6-E7FD8B7F59AE}" srcId="{D9FC76BD-7802-4518-9EA1-E8502D1AED6A}" destId="{B0F62A7C-CF20-4DB4-833D-A9D8533B6D23}" srcOrd="2" destOrd="0" parTransId="{A2B4276D-BC35-49A5-BE6B-7D5EF57A35D1}" sibTransId="{6FDF1476-0D5D-4DF1-B9AA-CCD637071332}"/>
    <dgm:cxn modelId="{F1D909B3-0937-490C-8D47-AF045FECF297}" type="presOf" srcId="{E4D2F155-8330-470D-B93C-149602E6F52A}" destId="{54648C42-3A99-4226-82B8-140A7B23E06A}" srcOrd="0" destOrd="0" presId="urn:microsoft.com/office/officeart/2005/8/layout/matrix1"/>
    <dgm:cxn modelId="{C08352C2-E248-4BB6-9075-E6A09064668D}" type="presOf" srcId="{D9FC76BD-7802-4518-9EA1-E8502D1AED6A}" destId="{985D7DC1-42B2-46AB-9E96-CBA9C1250EB8}" srcOrd="0" destOrd="0" presId="urn:microsoft.com/office/officeart/2005/8/layout/matrix1"/>
    <dgm:cxn modelId="{BC7D5577-3E95-4C2C-A4C9-0C7CB75B89BC}" type="presOf" srcId="{B82A7C4D-11F7-4505-A2BC-7A15BDFAEF61}" destId="{C69BD999-5702-4DFF-AD6F-CD168291649F}" srcOrd="1" destOrd="0" presId="urn:microsoft.com/office/officeart/2005/8/layout/matrix1"/>
    <dgm:cxn modelId="{DA83C76E-4176-4AC6-950F-0D877258C561}" type="presOf" srcId="{3616D9BA-ED95-4185-AA4B-B35471FB1C9B}" destId="{A3A57617-6DC6-440F-95FC-7CD8335822FE}" srcOrd="1" destOrd="0" presId="urn:microsoft.com/office/officeart/2005/8/layout/matrix1"/>
    <dgm:cxn modelId="{B1A8DDC9-BBE2-4215-877D-C993AC923B4D}" type="presParOf" srcId="{54648C42-3A99-4226-82B8-140A7B23E06A}" destId="{CA2490E2-8713-4E50-9A2A-12BFD0441E75}" srcOrd="0" destOrd="0" presId="urn:microsoft.com/office/officeart/2005/8/layout/matrix1"/>
    <dgm:cxn modelId="{C22D399F-B9A4-4F1B-AEF8-77A4C34C342C}" type="presParOf" srcId="{CA2490E2-8713-4E50-9A2A-12BFD0441E75}" destId="{28A75AB6-10DD-45C1-8289-8AA7BD213780}" srcOrd="0" destOrd="0" presId="urn:microsoft.com/office/officeart/2005/8/layout/matrix1"/>
    <dgm:cxn modelId="{A990791D-E310-4236-AA58-FCE5F3D364BD}" type="presParOf" srcId="{CA2490E2-8713-4E50-9A2A-12BFD0441E75}" destId="{A3A57617-6DC6-440F-95FC-7CD8335822FE}" srcOrd="1" destOrd="0" presId="urn:microsoft.com/office/officeart/2005/8/layout/matrix1"/>
    <dgm:cxn modelId="{501E53BC-95FD-4CCE-BBAD-63BB89DCCF3D}" type="presParOf" srcId="{CA2490E2-8713-4E50-9A2A-12BFD0441E75}" destId="{E4EF9C81-9908-4BC3-A0FD-50384EE03D84}" srcOrd="2" destOrd="0" presId="urn:microsoft.com/office/officeart/2005/8/layout/matrix1"/>
    <dgm:cxn modelId="{8A1CFC54-890D-40F0-A905-29E1588B7C90}" type="presParOf" srcId="{CA2490E2-8713-4E50-9A2A-12BFD0441E75}" destId="{F9B7F78A-91C6-4E40-BC72-8B43F76EB26D}" srcOrd="3" destOrd="0" presId="urn:microsoft.com/office/officeart/2005/8/layout/matrix1"/>
    <dgm:cxn modelId="{33B96C02-75BD-40AB-A553-52DB7A5760F4}" type="presParOf" srcId="{CA2490E2-8713-4E50-9A2A-12BFD0441E75}" destId="{1DC29709-C923-45FB-839E-462E0F9C70B0}" srcOrd="4" destOrd="0" presId="urn:microsoft.com/office/officeart/2005/8/layout/matrix1"/>
    <dgm:cxn modelId="{DEBE1508-0499-4EA9-B088-817C2202D92C}" type="presParOf" srcId="{CA2490E2-8713-4E50-9A2A-12BFD0441E75}" destId="{5110A5AF-A476-4CDC-9AB4-63EBF5E10A0F}" srcOrd="5" destOrd="0" presId="urn:microsoft.com/office/officeart/2005/8/layout/matrix1"/>
    <dgm:cxn modelId="{CB39D808-1204-4AC7-A06D-297F059679B5}" type="presParOf" srcId="{CA2490E2-8713-4E50-9A2A-12BFD0441E75}" destId="{0DA7143F-6891-4E80-A2D8-0AB9CCA30A53}" srcOrd="6" destOrd="0" presId="urn:microsoft.com/office/officeart/2005/8/layout/matrix1"/>
    <dgm:cxn modelId="{F0FF0A84-9677-47A7-9DC1-11D04156CB16}" type="presParOf" srcId="{CA2490E2-8713-4E50-9A2A-12BFD0441E75}" destId="{C69BD999-5702-4DFF-AD6F-CD168291649F}" srcOrd="7" destOrd="0" presId="urn:microsoft.com/office/officeart/2005/8/layout/matrix1"/>
    <dgm:cxn modelId="{EF703C8C-E777-48B3-9A24-DFC885C829CD}" type="presParOf" srcId="{54648C42-3A99-4226-82B8-140A7B23E06A}" destId="{985D7DC1-42B2-46AB-9E96-CBA9C1250EB8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8A75AB6-10DD-45C1-8289-8AA7BD213780}">
      <dsp:nvSpPr>
        <dsp:cNvPr id="0" name=""/>
        <dsp:cNvSpPr/>
      </dsp:nvSpPr>
      <dsp:spPr>
        <a:xfrm rot="16200000">
          <a:off x="508000" y="-508000"/>
          <a:ext cx="2032000" cy="3048000"/>
        </a:xfrm>
        <a:prstGeom prst="round1Rect">
          <a:avLst/>
        </a:prstGeom>
        <a:solidFill>
          <a:srgbClr val="00206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>
              <a:latin typeface="Arial" pitchFamily="34" charset="0"/>
              <a:cs typeface="Arial" pitchFamily="34" charset="0"/>
            </a:rPr>
            <a:t>Информирование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>
              <a:latin typeface="Arial" pitchFamily="34" charset="0"/>
              <a:cs typeface="Arial" pitchFamily="34" charset="0"/>
            </a:rPr>
            <a:t>(маркировка, паспорт безопасности)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 rot="16200000">
        <a:off x="762000" y="-762000"/>
        <a:ext cx="1524000" cy="3048000"/>
      </dsp:txXfrm>
    </dsp:sp>
    <dsp:sp modelId="{E4EF9C81-9908-4BC3-A0FD-50384EE03D84}">
      <dsp:nvSpPr>
        <dsp:cNvPr id="0" name=""/>
        <dsp:cNvSpPr/>
      </dsp:nvSpPr>
      <dsp:spPr>
        <a:xfrm>
          <a:off x="3048000" y="0"/>
          <a:ext cx="3048000" cy="2032000"/>
        </a:xfrm>
        <a:prstGeom prst="round1Rect">
          <a:avLst/>
        </a:prstGeom>
        <a:solidFill>
          <a:srgbClr val="00206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Arial" pitchFamily="34" charset="0"/>
              <a:cs typeface="Arial" pitchFamily="34" charset="0"/>
            </a:rPr>
            <a:t>Классификация</a:t>
          </a:r>
          <a:endParaRPr lang="ru-RU" sz="2700" kern="1200" dirty="0">
            <a:latin typeface="Arial" pitchFamily="34" charset="0"/>
            <a:cs typeface="Arial" pitchFamily="34" charset="0"/>
          </a:endParaRPr>
        </a:p>
      </dsp:txBody>
      <dsp:txXfrm>
        <a:off x="3048000" y="0"/>
        <a:ext cx="3048000" cy="1524000"/>
      </dsp:txXfrm>
    </dsp:sp>
    <dsp:sp modelId="{1DC29709-C923-45FB-839E-462E0F9C70B0}">
      <dsp:nvSpPr>
        <dsp:cNvPr id="0" name=""/>
        <dsp:cNvSpPr/>
      </dsp:nvSpPr>
      <dsp:spPr>
        <a:xfrm rot="10800000">
          <a:off x="0" y="2032000"/>
          <a:ext cx="3048000" cy="2032000"/>
        </a:xfrm>
        <a:prstGeom prst="round1Rect">
          <a:avLst/>
        </a:prstGeom>
        <a:solidFill>
          <a:srgbClr val="00206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Arial" pitchFamily="34" charset="0"/>
              <a:cs typeface="Arial" pitchFamily="34" charset="0"/>
            </a:rPr>
            <a:t>Испытания</a:t>
          </a:r>
          <a:endParaRPr lang="ru-RU" sz="2700" kern="1200" dirty="0">
            <a:latin typeface="Arial" pitchFamily="34" charset="0"/>
            <a:cs typeface="Arial" pitchFamily="34" charset="0"/>
          </a:endParaRPr>
        </a:p>
      </dsp:txBody>
      <dsp:txXfrm rot="10800000">
        <a:off x="0" y="2539999"/>
        <a:ext cx="3048000" cy="1524000"/>
      </dsp:txXfrm>
    </dsp:sp>
    <dsp:sp modelId="{0DA7143F-6891-4E80-A2D8-0AB9CCA30A53}">
      <dsp:nvSpPr>
        <dsp:cNvPr id="0" name=""/>
        <dsp:cNvSpPr/>
      </dsp:nvSpPr>
      <dsp:spPr>
        <a:xfrm rot="5400000">
          <a:off x="3556000" y="1523999"/>
          <a:ext cx="2032000" cy="3048000"/>
        </a:xfrm>
        <a:prstGeom prst="round1Rect">
          <a:avLst/>
        </a:prstGeom>
        <a:solidFill>
          <a:srgbClr val="00206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latin typeface="Arial" pitchFamily="34" charset="0"/>
              <a:cs typeface="Arial" pitchFamily="34" charset="0"/>
            </a:rPr>
            <a:t>Требования безопасности</a:t>
          </a:r>
          <a:endParaRPr lang="ru-RU" sz="2700" kern="1200" dirty="0">
            <a:latin typeface="Arial" pitchFamily="34" charset="0"/>
            <a:cs typeface="Arial" pitchFamily="34" charset="0"/>
          </a:endParaRPr>
        </a:p>
      </dsp:txBody>
      <dsp:txXfrm rot="5400000">
        <a:off x="3810000" y="1777999"/>
        <a:ext cx="1524000" cy="3048000"/>
      </dsp:txXfrm>
    </dsp:sp>
    <dsp:sp modelId="{985D7DC1-42B2-46AB-9E96-CBA9C1250EB8}">
      <dsp:nvSpPr>
        <dsp:cNvPr id="0" name=""/>
        <dsp:cNvSpPr/>
      </dsp:nvSpPr>
      <dsp:spPr>
        <a:xfrm>
          <a:off x="1633523" y="1246179"/>
          <a:ext cx="2828952" cy="1571640"/>
        </a:xfrm>
        <a:prstGeom prst="roundRect">
          <a:avLst/>
        </a:prstGeom>
        <a:solidFill>
          <a:schemeClr val="accent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0" dist="101600" dir="2700000" sx="101000" sy="101000" algn="tl" rotWithShape="0">
            <a:schemeClr val="tx1">
              <a:alpha val="72000"/>
            </a:scheme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rPr>
            <a:t>Безопасность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rPr>
            <a:t>химической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+mn-ea"/>
              <a:cs typeface="+mn-cs"/>
            </a:rPr>
            <a:t>продукции</a:t>
          </a:r>
        </a:p>
      </dsp:txBody>
      <dsp:txXfrm>
        <a:off x="1633523" y="1246179"/>
        <a:ext cx="2828952" cy="15716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1583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9" tIns="45645" rIns="91289" bIns="4564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dirty="0"/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97" y="0"/>
            <a:ext cx="2941583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9" tIns="45645" rIns="91289" bIns="4564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1D75EC0-9E9A-47C2-BFD6-99F362FD7921}" type="datetimeFigureOut">
              <a:rPr lang="ru-RU"/>
              <a:pPr/>
              <a:t>26.05.2011</a:t>
            </a:fld>
            <a:endParaRPr lang="ru-RU" dirty="0"/>
          </a:p>
        </p:txBody>
      </p:sp>
      <p:sp>
        <p:nvSpPr>
          <p:cNvPr id="312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17609"/>
            <a:ext cx="2941583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9" tIns="45645" rIns="91289" bIns="4564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dirty="0"/>
          </a:p>
        </p:txBody>
      </p:sp>
      <p:sp>
        <p:nvSpPr>
          <p:cNvPr id="312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97" y="9417609"/>
            <a:ext cx="2941583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9" tIns="45645" rIns="91289" bIns="4564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B841C2-9AD3-4938-B127-98DC72490FEE}" type="slidenum">
              <a:rPr lang="ru-RU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2941583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6" tIns="45634" rIns="91266" bIns="45634" numCol="1" anchor="t" anchorCtr="0" compatLnSpc="1">
            <a:prstTxWarp prst="textNoShape">
              <a:avLst/>
            </a:prstTxWarp>
          </a:bodyPr>
          <a:lstStyle>
            <a:lvl1pPr defTabSz="88119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43397" y="0"/>
            <a:ext cx="2941583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6" tIns="45634" rIns="91266" bIns="45634" numCol="1" anchor="t" anchorCtr="0" compatLnSpc="1">
            <a:prstTxWarp prst="textNoShape">
              <a:avLst/>
            </a:prstTxWarp>
          </a:bodyPr>
          <a:lstStyle>
            <a:lvl1pPr algn="r" defTabSz="88119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605885A-F72B-4B7F-BD8C-6D21A376C43D}" type="datetimeFigureOut">
              <a:rPr lang="ru-RU"/>
              <a:pPr>
                <a:defRPr/>
              </a:pPr>
              <a:t>26.05.2011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2950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16" tIns="47307" rIns="94616" bIns="47307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8340" y="4709599"/>
            <a:ext cx="5429884" cy="4462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6" tIns="45634" rIns="91266" bIns="456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2" y="9417609"/>
            <a:ext cx="2941583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6" tIns="45634" rIns="91266" bIns="45634" numCol="1" anchor="b" anchorCtr="0" compatLnSpc="1">
            <a:prstTxWarp prst="textNoShape">
              <a:avLst/>
            </a:prstTxWarp>
          </a:bodyPr>
          <a:lstStyle>
            <a:lvl1pPr defTabSz="88119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43397" y="9417609"/>
            <a:ext cx="2941583" cy="49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66" tIns="45634" rIns="91266" bIns="45634" numCol="1" anchor="b" anchorCtr="0" compatLnSpc="1">
            <a:prstTxWarp prst="textNoShape">
              <a:avLst/>
            </a:prstTxWarp>
          </a:bodyPr>
          <a:lstStyle>
            <a:lvl1pPr algn="r" defTabSz="88119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2C89AEC5-CB7A-4FBF-A499-7AB970E300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8.v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6.v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7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2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</p:spPr>
        <p:txBody>
          <a:bodyPr/>
          <a:lstStyle>
            <a:lvl1pPr algn="ctr">
              <a:defRPr sz="2200" b="1">
                <a:solidFill>
                  <a:srgbClr val="990000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1"/>
          <p:cNvGraphicFramePr>
            <a:graphicFrameLocks noChangeAspect="1"/>
          </p:cNvGraphicFramePr>
          <p:nvPr/>
        </p:nvGraphicFramePr>
        <p:xfrm>
          <a:off x="7408863" y="73025"/>
          <a:ext cx="1662112" cy="768350"/>
        </p:xfrm>
        <a:graphic>
          <a:graphicData uri="http://schemas.openxmlformats.org/presentationml/2006/ole">
            <p:oleObj spid="_x0000_s340993" name="Visio" r:id="rId3" imgW="1664351" imgH="767239" progId="">
              <p:embed/>
            </p:oleObj>
          </a:graphicData>
        </a:graphic>
      </p:graphicFrame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‹#›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30DC627B-A4C0-4CED-BBDC-BB1E53E637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‹#›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ычный-повседнев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06" y="71414"/>
            <a:ext cx="8858312" cy="642943"/>
          </a:xfrm>
        </p:spPr>
        <p:txBody>
          <a:bodyPr/>
          <a:lstStyle>
            <a:lvl1pPr algn="l">
              <a:defRPr sz="2800" b="1">
                <a:solidFill>
                  <a:srgbClr val="990000"/>
                </a:solidFill>
                <a:latin typeface="Arial Narrow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072438" y="0"/>
            <a:ext cx="1071562" cy="476250"/>
          </a:xfrm>
        </p:spPr>
        <p:txBody>
          <a:bodyPr/>
          <a:lstStyle>
            <a:lvl1pPr algn="r">
              <a:defRPr b="0" cap="none" spc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defRPr>
            </a:lvl1pPr>
          </a:lstStyle>
          <a:p>
            <a:pPr>
              <a:defRPr/>
            </a:pPr>
            <a:fld id="{809B228E-E03B-4F25-9333-3E34ED0A9A1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 txBox="1">
            <a:spLocks noChangeArrowheads="1"/>
          </p:cNvSpPr>
          <p:nvPr userDrawn="1"/>
        </p:nvSpPr>
        <p:spPr bwMode="auto">
          <a:xfrm>
            <a:off x="8353425" y="6381750"/>
            <a:ext cx="7905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 sz="2400" b="1">
                <a:solidFill>
                  <a:srgbClr val="282D5E"/>
                </a:solidFill>
                <a:latin typeface="Arial Black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7408863" y="73025"/>
          <a:ext cx="1662112" cy="768350"/>
        </p:xfrm>
        <a:graphic>
          <a:graphicData uri="http://schemas.openxmlformats.org/presentationml/2006/ole">
            <p:oleObj spid="_x0000_s333825" name="Visio" r:id="rId3" imgW="1664351" imgH="767239" progId="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‹#›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 txBox="1">
            <a:spLocks noChangeArrowheads="1"/>
          </p:cNvSpPr>
          <p:nvPr userDrawn="1"/>
        </p:nvSpPr>
        <p:spPr bwMode="auto">
          <a:xfrm>
            <a:off x="8353425" y="6381750"/>
            <a:ext cx="7905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>
              <a:defRPr sz="2400" b="1">
                <a:solidFill>
                  <a:srgbClr val="282D5E"/>
                </a:solidFill>
                <a:latin typeface="Arial Black" pitchFamily="34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graphicFrame>
        <p:nvGraphicFramePr>
          <p:cNvPr id="6" name="Object 11"/>
          <p:cNvGraphicFramePr>
            <a:graphicFrameLocks noChangeAspect="1"/>
          </p:cNvGraphicFramePr>
          <p:nvPr/>
        </p:nvGraphicFramePr>
        <p:xfrm>
          <a:off x="7408863" y="73025"/>
          <a:ext cx="1662112" cy="768350"/>
        </p:xfrm>
        <a:graphic>
          <a:graphicData uri="http://schemas.openxmlformats.org/presentationml/2006/ole">
            <p:oleObj spid="_x0000_s334849" name="Visio" r:id="rId3" imgW="1664351" imgH="767239" progId="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11"/>
          <p:cNvGraphicFramePr>
            <a:graphicFrameLocks noChangeAspect="1"/>
          </p:cNvGraphicFramePr>
          <p:nvPr/>
        </p:nvGraphicFramePr>
        <p:xfrm>
          <a:off x="7408863" y="73025"/>
          <a:ext cx="1662112" cy="768350"/>
        </p:xfrm>
        <a:graphic>
          <a:graphicData uri="http://schemas.openxmlformats.org/presentationml/2006/ole">
            <p:oleObj spid="_x0000_s335873" name="Visio" r:id="rId3" imgW="1664351" imgH="767239" progId="">
              <p:embed/>
            </p:oleObj>
          </a:graphicData>
        </a:graphic>
      </p:graphicFrame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158526"/>
            <a:ext cx="7017657" cy="610733"/>
          </a:xfrm>
        </p:spPr>
        <p:txBody>
          <a:bodyPr/>
          <a:lstStyle>
            <a:lvl1pPr algn="l">
              <a:defRPr sz="2800" b="1">
                <a:solidFill>
                  <a:srgbClr val="990000"/>
                </a:solidFill>
                <a:latin typeface="Arial Narrow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‹#›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39138" y="6323013"/>
            <a:ext cx="790575" cy="476250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282D5E"/>
                </a:solidFill>
                <a:latin typeface="Arial Black" pitchFamily="34" charset="0"/>
              </a:defRPr>
            </a:lvl1pPr>
          </a:lstStyle>
          <a:p>
            <a:pPr>
              <a:defRPr/>
            </a:pPr>
            <a:fld id="{32E2F682-1B1A-4F73-B434-E8099E4144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1"/>
          <p:cNvGraphicFramePr>
            <a:graphicFrameLocks noChangeAspect="1"/>
          </p:cNvGraphicFramePr>
          <p:nvPr/>
        </p:nvGraphicFramePr>
        <p:xfrm>
          <a:off x="7408863" y="73025"/>
          <a:ext cx="1662112" cy="768350"/>
        </p:xfrm>
        <a:graphic>
          <a:graphicData uri="http://schemas.openxmlformats.org/presentationml/2006/ole">
            <p:oleObj spid="_x0000_s336897" name="Visio" r:id="rId3" imgW="1664351" imgH="767239" progId="">
              <p:embed/>
            </p:oleObj>
          </a:graphicData>
        </a:graphic>
      </p:graphicFrame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‹#›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7408863" y="73025"/>
          <a:ext cx="1662112" cy="768350"/>
        </p:xfrm>
        <a:graphic>
          <a:graphicData uri="http://schemas.openxmlformats.org/presentationml/2006/ole">
            <p:oleObj spid="_x0000_s337921" name="Visio" r:id="rId3" imgW="1664351" imgH="767239" progId="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‹#›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EC38A12F-E230-46F3-974A-29469E37E5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1"/>
          <p:cNvGraphicFramePr>
            <a:graphicFrameLocks noChangeAspect="1"/>
          </p:cNvGraphicFramePr>
          <p:nvPr/>
        </p:nvGraphicFramePr>
        <p:xfrm>
          <a:off x="7408863" y="73025"/>
          <a:ext cx="1662112" cy="768350"/>
        </p:xfrm>
        <a:graphic>
          <a:graphicData uri="http://schemas.openxmlformats.org/presentationml/2006/ole">
            <p:oleObj spid="_x0000_s338945" name="Visio" r:id="rId3" imgW="1664351" imgH="767239" progId="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‹#›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FF17D8BC-27E8-4DBF-A6C2-0B6F8D97102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1"/>
          <p:cNvGraphicFramePr>
            <a:graphicFrameLocks noChangeAspect="1"/>
          </p:cNvGraphicFramePr>
          <p:nvPr/>
        </p:nvGraphicFramePr>
        <p:xfrm>
          <a:off x="7408863" y="73025"/>
          <a:ext cx="1662112" cy="768350"/>
        </p:xfrm>
        <a:graphic>
          <a:graphicData uri="http://schemas.openxmlformats.org/presentationml/2006/ole">
            <p:oleObj spid="_x0000_s339969" name="Visio" r:id="rId3" imgW="1664351" imgH="767239" progId="">
              <p:embed/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‹#›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DD69E5E1-8C7D-41B9-990E-7AF801755B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000000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rgbClr val="000000"/>
                </a:solidFill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ru-RU" dirty="0"/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71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mbr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mbr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mbr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mbr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07504" y="1844824"/>
            <a:ext cx="8858312" cy="408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78" tIns="43640" rIns="87278" bIns="43640" anchor="ctr"/>
          <a:lstStyle/>
          <a:p>
            <a:pPr algn="ctr" defTabSz="871538"/>
            <a:r>
              <a:rPr lang="ru-RU" sz="3600" dirty="0" smtClean="0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rPr>
              <a:t>О проекте технического регламента Таможенного союза «О безопасности химической продукции»</a:t>
            </a:r>
          </a:p>
          <a:p>
            <a:pPr algn="ctr" defTabSz="871538"/>
            <a:endParaRPr lang="ru-RU" sz="3600" dirty="0" smtClean="0">
              <a:solidFill>
                <a:srgbClr val="66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mpact" pitchFamily="34" charset="0"/>
            </a:endParaRPr>
          </a:p>
          <a:p>
            <a:pPr algn="ctr" defTabSz="871538"/>
            <a:endParaRPr lang="ru-RU" sz="3600" dirty="0" smtClean="0">
              <a:solidFill>
                <a:srgbClr val="66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mpact" pitchFamily="34" charset="0"/>
            </a:endParaRPr>
          </a:p>
          <a:p>
            <a:pPr algn="r" defTabSz="871538"/>
            <a:r>
              <a:rPr lang="ru-RU" sz="2800" dirty="0" smtClean="0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rPr>
              <a:t>Потапкин В.А.</a:t>
            </a:r>
            <a:r>
              <a:rPr lang="ru-RU" sz="3200" dirty="0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rPr>
              <a:t/>
            </a:r>
            <a:br>
              <a:rPr lang="ru-RU" sz="3200" dirty="0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rPr>
            </a:br>
            <a:endParaRPr lang="en-US" sz="3200" dirty="0">
              <a:solidFill>
                <a:srgbClr val="6666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mpact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78" tIns="43640" rIns="87278" bIns="43640" anchor="ctr"/>
          <a:lstStyle/>
          <a:p>
            <a:pPr algn="ctr" defTabSz="871538"/>
            <a:r>
              <a:rPr lang="ru-RU" sz="1700" b="1" dirty="0" smtClean="0">
                <a:solidFill>
                  <a:srgbClr val="8A0F0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Москва,  26 мая 20</a:t>
            </a:r>
            <a:r>
              <a:rPr lang="en-US" sz="1700" b="1" dirty="0" smtClean="0">
                <a:solidFill>
                  <a:srgbClr val="8A0F0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</a:t>
            </a:r>
            <a:r>
              <a:rPr lang="ru-RU" sz="1700" b="1" dirty="0" smtClean="0">
                <a:solidFill>
                  <a:srgbClr val="8A0F0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 </a:t>
            </a:r>
            <a:r>
              <a:rPr lang="ru-RU" sz="1700" b="1" dirty="0">
                <a:solidFill>
                  <a:srgbClr val="8A0F0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г.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8526"/>
            <a:ext cx="5796136" cy="610733"/>
          </a:xfrm>
        </p:spPr>
        <p:txBody>
          <a:bodyPr/>
          <a:lstStyle/>
          <a:p>
            <a:r>
              <a:rPr lang="ru-RU" sz="2400" dirty="0" smtClean="0"/>
              <a:t>Технический регламент Таможенного союза                                 «О безопасности химической продукции» 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196752"/>
            <a:ext cx="885698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	Технический </a:t>
            </a:r>
            <a:r>
              <a:rPr lang="ru-RU" dirty="0" smtClean="0"/>
              <a:t>регламент Таможенного союза «О безопасности химической продукции» разрабатывается во исполнение пункта 41 Графика разработки первоочередных технических регламентов Таможенного союза, утвержденного Решением Комиссии Таможенного союза от 8 декабря 2010 года № 492.</a:t>
            </a:r>
          </a:p>
          <a:p>
            <a:pPr algn="just"/>
            <a:r>
              <a:rPr lang="ru-RU" dirty="0" smtClean="0"/>
              <a:t>	</a:t>
            </a:r>
            <a:endParaRPr lang="ru-RU" dirty="0" smtClean="0"/>
          </a:p>
          <a:p>
            <a:pPr algn="just"/>
            <a:r>
              <a:rPr lang="ru-RU" dirty="0" smtClean="0"/>
              <a:t>	</a:t>
            </a:r>
            <a:r>
              <a:rPr lang="ru-RU" dirty="0" smtClean="0"/>
              <a:t>	</a:t>
            </a:r>
            <a:endParaRPr lang="ru-RU" dirty="0" smtClean="0"/>
          </a:p>
          <a:p>
            <a:pPr algn="just"/>
            <a:r>
              <a:rPr lang="ru-RU" dirty="0" smtClean="0"/>
              <a:t>	Начало </a:t>
            </a:r>
            <a:r>
              <a:rPr lang="ru-RU" dirty="0" smtClean="0"/>
              <a:t>публичного обсуждения: </a:t>
            </a:r>
            <a:r>
              <a:rPr lang="ru-RU" b="1" dirty="0" smtClean="0"/>
              <a:t>10.03.2011 г</a:t>
            </a:r>
            <a:r>
              <a:rPr lang="ru-RU" b="1" dirty="0" smtClean="0"/>
              <a:t>.</a:t>
            </a:r>
          </a:p>
          <a:p>
            <a:pPr algn="just"/>
            <a:endParaRPr lang="ru-RU" b="1" dirty="0" smtClean="0"/>
          </a:p>
          <a:p>
            <a:pPr algn="just"/>
            <a:r>
              <a:rPr lang="ru-RU" dirty="0" smtClean="0"/>
              <a:t>	Дата окончания публичного обсуждения: </a:t>
            </a:r>
            <a:r>
              <a:rPr lang="ru-RU" b="1" dirty="0" smtClean="0"/>
              <a:t>24.05.2011 г</a:t>
            </a:r>
            <a:r>
              <a:rPr lang="ru-RU" b="1" dirty="0" smtClean="0"/>
              <a:t>.</a:t>
            </a:r>
          </a:p>
          <a:p>
            <a:pPr algn="just"/>
            <a:endParaRPr lang="ru-RU" b="1" dirty="0" smtClean="0"/>
          </a:p>
          <a:p>
            <a:pPr algn="just"/>
            <a:r>
              <a:rPr lang="ru-RU" dirty="0" smtClean="0"/>
              <a:t>	Дата завершения разработки окончательной редакции: </a:t>
            </a:r>
            <a:r>
              <a:rPr lang="ru-RU" b="1" dirty="0" smtClean="0"/>
              <a:t>30.06.2011 г.</a:t>
            </a:r>
          </a:p>
          <a:p>
            <a:pPr algn="just"/>
            <a:endParaRPr lang="ru-RU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604448" y="638132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</a:t>
            </a:r>
            <a:endParaRPr lang="ru-RU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7504" y="1772816"/>
            <a:ext cx="8784976" cy="792088"/>
          </a:xfrm>
          <a:prstGeom prst="downArrow">
            <a:avLst>
              <a:gd name="adj1" fmla="val 51852"/>
              <a:gd name="adj2" fmla="val 59873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158526"/>
            <a:ext cx="7017657" cy="610733"/>
          </a:xfrm>
        </p:spPr>
        <p:txBody>
          <a:bodyPr/>
          <a:lstStyle/>
          <a:p>
            <a:r>
              <a:rPr lang="ru-RU" sz="2400" dirty="0" smtClean="0"/>
              <a:t>Структура технического регулирования химической продукции</a:t>
            </a:r>
            <a:endParaRPr lang="ru-RU" sz="24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287016" y="1196752"/>
            <a:ext cx="8605464" cy="610733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Технический регламент «О безопасности химической продукции» 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 rot="16200000">
            <a:off x="-310851" y="4207396"/>
            <a:ext cx="4077072" cy="79208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ru-RU" b="1" kern="0" dirty="0" smtClean="0">
                <a:solidFill>
                  <a:schemeClr val="bg1"/>
                </a:solidFill>
                <a:latin typeface="Arial Narrow" pitchFamily="34" charset="0"/>
                <a:ea typeface="+mj-ea"/>
                <a:cs typeface="+mj-cs"/>
              </a:rPr>
              <a:t>Технический регламент «О безопасности лакокрасочных материалов» </a:t>
            </a:r>
            <a:endParaRPr lang="ru-RU" b="1" kern="0" dirty="0">
              <a:solidFill>
                <a:schemeClr val="bg1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 rot="16200000">
            <a:off x="-1390971" y="4207396"/>
            <a:ext cx="4077072" cy="79208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ru-RU" sz="1600" b="1" kern="0" dirty="0" smtClean="0">
                <a:solidFill>
                  <a:schemeClr val="bg1"/>
                </a:solidFill>
                <a:latin typeface="Arial Narrow" pitchFamily="34" charset="0"/>
                <a:ea typeface="+mj-ea"/>
                <a:cs typeface="+mj-cs"/>
              </a:rPr>
              <a:t>Технический регламент «О безопасности синтетических моющих средств и товаров бытовой химии» 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auto">
          <a:xfrm rot="16200000">
            <a:off x="913285" y="4207396"/>
            <a:ext cx="4077072" cy="79208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ru-RU" sz="1600" b="1" kern="0" dirty="0" smtClean="0">
                <a:solidFill>
                  <a:schemeClr val="bg1"/>
                </a:solidFill>
                <a:latin typeface="Arial Narrow" pitchFamily="34" charset="0"/>
                <a:ea typeface="+mj-ea"/>
                <a:cs typeface="+mj-cs"/>
              </a:rPr>
              <a:t>Технический регламент «О требованиях к удобрениям» 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 rot="16200000">
            <a:off x="3145532" y="4207396"/>
            <a:ext cx="4077072" cy="79208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ru-RU" b="1" kern="0" dirty="0" smtClean="0">
                <a:solidFill>
                  <a:schemeClr val="bg1"/>
                </a:solidFill>
                <a:latin typeface="Arial Narrow" pitchFamily="34" charset="0"/>
                <a:ea typeface="+mj-ea"/>
                <a:cs typeface="+mj-cs"/>
              </a:rPr>
              <a:t>Технический регламент «О безопасности пиротехнических изделий» </a:t>
            </a: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auto">
          <a:xfrm rot="16200000">
            <a:off x="2065412" y="4207396"/>
            <a:ext cx="4077072" cy="79208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ru-RU" sz="1600" b="1" kern="0" dirty="0" smtClean="0">
                <a:solidFill>
                  <a:schemeClr val="bg1"/>
                </a:solidFill>
                <a:latin typeface="Arial Narrow" pitchFamily="34" charset="0"/>
                <a:ea typeface="+mj-ea"/>
                <a:cs typeface="+mj-cs"/>
              </a:rPr>
              <a:t>Технический регламент «О требованиях к бензинам, дизельному топливу и мазутам» </a:t>
            </a: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 rot="16200000">
            <a:off x="4369668" y="4207396"/>
            <a:ext cx="4077072" cy="79208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ru-RU" sz="1600" b="1" kern="0" dirty="0" smtClean="0">
                <a:solidFill>
                  <a:schemeClr val="bg1"/>
                </a:solidFill>
                <a:latin typeface="Arial Narrow" pitchFamily="34" charset="0"/>
                <a:ea typeface="+mj-ea"/>
                <a:cs typeface="+mj-cs"/>
              </a:rPr>
              <a:t>Технический регламент «О безопасности взрывчатых веществ и изделий на их основе» 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 bwMode="auto">
          <a:xfrm rot="16200000">
            <a:off x="5521796" y="4207396"/>
            <a:ext cx="4077072" cy="79208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ru-RU" sz="1600" b="1" kern="0" dirty="0" smtClean="0">
                <a:solidFill>
                  <a:schemeClr val="bg1"/>
                </a:solidFill>
                <a:latin typeface="Arial Narrow" pitchFamily="34" charset="0"/>
                <a:ea typeface="+mj-ea"/>
                <a:cs typeface="+mj-cs"/>
              </a:rPr>
              <a:t>Технический регламент «О требованиях к смазочным материалам, маслам и специальным жидкостям» </a:t>
            </a:r>
          </a:p>
        </p:txBody>
      </p:sp>
      <p:sp>
        <p:nvSpPr>
          <p:cNvPr id="16" name="Заголовок 1"/>
          <p:cNvSpPr txBox="1">
            <a:spLocks/>
          </p:cNvSpPr>
          <p:nvPr/>
        </p:nvSpPr>
        <p:spPr bwMode="auto">
          <a:xfrm rot="16200000">
            <a:off x="6529908" y="4207396"/>
            <a:ext cx="4077072" cy="79208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ru-RU" sz="4400" b="1" kern="0" dirty="0" smtClean="0">
                <a:solidFill>
                  <a:schemeClr val="bg1"/>
                </a:solidFill>
                <a:latin typeface="Arial Narrow" pitchFamily="34" charset="0"/>
                <a:ea typeface="+mj-ea"/>
                <a:cs typeface="+mj-cs"/>
              </a:rPr>
              <a:t>…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604448" y="645789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2</a:t>
            </a:r>
            <a:endParaRPr lang="ru-RU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" y="158526"/>
            <a:ext cx="7017657" cy="610733"/>
          </a:xfrm>
        </p:spPr>
        <p:txBody>
          <a:bodyPr/>
          <a:lstStyle/>
          <a:p>
            <a:r>
              <a:rPr lang="ru-RU" dirty="0" smtClean="0"/>
              <a:t>Основы безопасности химической продукции</a:t>
            </a: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14348" y="5648942"/>
            <a:ext cx="7715304" cy="923330"/>
          </a:xfrm>
          <a:prstGeom prst="rect">
            <a:avLst/>
          </a:prstGeom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ХИМИЧЕСКАЯ ПРОДУКЦИЯ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химическое вещество или смесь химических веществ, предназначенные для дальнейшего обращения на рынке.</a:t>
            </a:r>
            <a:endParaRPr lang="ru-RU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604448" y="638132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3</a:t>
            </a:r>
            <a:endParaRPr lang="ru-RU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6512" y="-27384"/>
            <a:ext cx="7017657" cy="610733"/>
          </a:xfrm>
        </p:spPr>
        <p:txBody>
          <a:bodyPr/>
          <a:lstStyle/>
          <a:p>
            <a:r>
              <a:rPr lang="ru-RU" sz="2400" dirty="0" smtClean="0"/>
              <a:t>Порядок выхода в обращение химической продукции</a:t>
            </a:r>
            <a:endParaRPr lang="ru-RU" sz="2400" dirty="0"/>
          </a:p>
        </p:txBody>
      </p:sp>
      <p:sp>
        <p:nvSpPr>
          <p:cNvPr id="345090" name="AutoShape 2"/>
          <p:cNvSpPr>
            <a:spLocks noChangeArrowheads="1"/>
          </p:cNvSpPr>
          <p:nvPr/>
        </p:nvSpPr>
        <p:spPr bwMode="auto">
          <a:xfrm>
            <a:off x="1667297" y="1547317"/>
            <a:ext cx="2933700" cy="354012"/>
          </a:xfrm>
          <a:prstGeom prst="flowChartProcess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Химическая продукция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5091" name="AutoShape 3"/>
          <p:cNvSpPr>
            <a:spLocks noChangeArrowheads="1"/>
          </p:cNvSpPr>
          <p:nvPr/>
        </p:nvSpPr>
        <p:spPr bwMode="auto">
          <a:xfrm>
            <a:off x="1733972" y="2029917"/>
            <a:ext cx="2933700" cy="419100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5092" name="AutoShape 4"/>
          <p:cNvSpPr>
            <a:spLocks noChangeArrowheads="1"/>
          </p:cNvSpPr>
          <p:nvPr/>
        </p:nvSpPr>
        <p:spPr bwMode="auto">
          <a:xfrm>
            <a:off x="1619672" y="2564904"/>
            <a:ext cx="3048000" cy="993775"/>
          </a:xfrm>
          <a:prstGeom prst="flowChartProcess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Идентификация</a:t>
            </a:r>
          </a:p>
        </p:txBody>
      </p:sp>
      <p:sp>
        <p:nvSpPr>
          <p:cNvPr id="345093" name="AutoShape 5"/>
          <p:cNvSpPr>
            <a:spLocks noChangeArrowheads="1"/>
          </p:cNvSpPr>
          <p:nvPr/>
        </p:nvSpPr>
        <p:spPr bwMode="auto">
          <a:xfrm>
            <a:off x="2996035" y="3647579"/>
            <a:ext cx="347662" cy="652463"/>
          </a:xfrm>
          <a:prstGeom prst="downArrow">
            <a:avLst>
              <a:gd name="adj1" fmla="val 50000"/>
              <a:gd name="adj2" fmla="val 46918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5094" name="AutoShape 6"/>
          <p:cNvSpPr>
            <a:spLocks noChangeArrowheads="1"/>
          </p:cNvSpPr>
          <p:nvPr/>
        </p:nvSpPr>
        <p:spPr bwMode="auto">
          <a:xfrm>
            <a:off x="1667297" y="4524450"/>
            <a:ext cx="3048000" cy="848766"/>
          </a:xfrm>
          <a:prstGeom prst="flowChartProcess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1000"/>
              </a:spcAft>
            </a:pPr>
            <a:r>
              <a:rPr lang="ru-RU" sz="1600" b="1" dirty="0" smtClean="0">
                <a:latin typeface="Calibri" pitchFamily="34" charset="0"/>
              </a:rPr>
              <a:t>Классификация химической продукции по опасным свойствам.</a:t>
            </a:r>
          </a:p>
        </p:txBody>
      </p:sp>
      <p:sp>
        <p:nvSpPr>
          <p:cNvPr id="345095" name="AutoShape 7"/>
          <p:cNvSpPr>
            <a:spLocks noChangeArrowheads="1"/>
          </p:cNvSpPr>
          <p:nvPr/>
        </p:nvSpPr>
        <p:spPr bwMode="auto">
          <a:xfrm>
            <a:off x="2987824" y="5584850"/>
            <a:ext cx="347662" cy="652462"/>
          </a:xfrm>
          <a:prstGeom prst="downArrow">
            <a:avLst>
              <a:gd name="adj1" fmla="val 50000"/>
              <a:gd name="adj2" fmla="val 46918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5096" name="Text Box 8"/>
          <p:cNvSpPr txBox="1">
            <a:spLocks noChangeArrowheads="1"/>
          </p:cNvSpPr>
          <p:nvPr/>
        </p:nvSpPr>
        <p:spPr bwMode="auto">
          <a:xfrm>
            <a:off x="5137572" y="4400054"/>
            <a:ext cx="3375025" cy="14772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1. Классификация химической продукции опасность которой обусловлена ее физико-химическими свойствами.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2. Классификация опасностей в отношении жизни и здоровья </a:t>
            </a:r>
            <a:r>
              <a:rPr lang="ru-RU" sz="1000" dirty="0" smtClean="0">
                <a:latin typeface="Calibri" pitchFamily="34" charset="0"/>
              </a:rPr>
              <a:t>человека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, </a:t>
            </a:r>
            <a:r>
              <a:rPr lang="ru-RU" sz="1000" dirty="0" smtClean="0">
                <a:latin typeface="Calibri" pitchFamily="34" charset="0"/>
              </a:rPr>
              <a:t>животных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, растений.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3. Классификация опасностей в отношении окружающей среды.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345097" name="AutoShape 9"/>
          <p:cNvCxnSpPr>
            <a:cxnSpLocks noChangeShapeType="1"/>
          </p:cNvCxnSpPr>
          <p:nvPr/>
        </p:nvCxnSpPr>
        <p:spPr bwMode="auto">
          <a:xfrm flipH="1">
            <a:off x="4715297" y="4917579"/>
            <a:ext cx="36353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45098" name="AutoShape 10"/>
          <p:cNvCxnSpPr>
            <a:cxnSpLocks noChangeShapeType="1"/>
          </p:cNvCxnSpPr>
          <p:nvPr/>
        </p:nvCxnSpPr>
        <p:spPr bwMode="auto">
          <a:xfrm flipH="1">
            <a:off x="4715297" y="3087192"/>
            <a:ext cx="36353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45099" name="Text Box 11"/>
          <p:cNvSpPr txBox="1">
            <a:spLocks noChangeArrowheads="1"/>
          </p:cNvSpPr>
          <p:nvPr/>
        </p:nvSpPr>
        <p:spPr bwMode="auto">
          <a:xfrm>
            <a:off x="5167735" y="1717178"/>
            <a:ext cx="3344862" cy="243190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Определяется по: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- коды ТН ВЭД ТС (приложение 1);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- тип химической продукции (химическое вещество, смесь химических веществ, изделие);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- химический состав продукции;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- тип химических веществ входящих в состав химической продукции (относится ли продукция к продукции переменного состава);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- установление статуса химических веществ входящих в состав химической продукции (внесены ли химические вещества в Реестр химических веществ).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604448" y="638132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4</a:t>
            </a:r>
            <a:endParaRPr lang="ru-RU" sz="2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-36512" y="-27384"/>
            <a:ext cx="7017657" cy="864096"/>
          </a:xfrm>
        </p:spPr>
        <p:txBody>
          <a:bodyPr/>
          <a:lstStyle/>
          <a:p>
            <a:r>
              <a:rPr lang="ru-RU" sz="2400" dirty="0" smtClean="0"/>
              <a:t>Порядок выхода в обращение химической продукции</a:t>
            </a:r>
            <a:br>
              <a:rPr lang="ru-RU" sz="2400" dirty="0" smtClean="0"/>
            </a:br>
            <a:r>
              <a:rPr lang="ru-RU" sz="2400" dirty="0" smtClean="0"/>
              <a:t>(продолжение)</a:t>
            </a:r>
            <a:endParaRPr lang="ru-RU" sz="2400" dirty="0"/>
          </a:p>
        </p:txBody>
      </p:sp>
      <p:sp>
        <p:nvSpPr>
          <p:cNvPr id="346114" name="AutoShape 2"/>
          <p:cNvSpPr>
            <a:spLocks noChangeArrowheads="1"/>
          </p:cNvSpPr>
          <p:nvPr/>
        </p:nvSpPr>
        <p:spPr bwMode="auto">
          <a:xfrm>
            <a:off x="138932" y="1133500"/>
            <a:ext cx="8825556" cy="495300"/>
          </a:xfrm>
          <a:prstGeom prst="flowChartProcess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1000"/>
              </a:spcAft>
            </a:pPr>
            <a:r>
              <a:rPr lang="ru-RU" sz="1600" b="1" dirty="0" smtClean="0">
                <a:latin typeface="Calibri" pitchFamily="34" charset="0"/>
              </a:rPr>
              <a:t>Оценка соответствия химической продукции</a:t>
            </a:r>
          </a:p>
        </p:txBody>
      </p:sp>
      <p:sp>
        <p:nvSpPr>
          <p:cNvPr id="346115" name="AutoShape 3"/>
          <p:cNvSpPr>
            <a:spLocks noChangeArrowheads="1"/>
          </p:cNvSpPr>
          <p:nvPr/>
        </p:nvSpPr>
        <p:spPr bwMode="auto">
          <a:xfrm>
            <a:off x="1127994" y="1700808"/>
            <a:ext cx="347662" cy="419100"/>
          </a:xfrm>
          <a:prstGeom prst="downArrow">
            <a:avLst>
              <a:gd name="adj1" fmla="val 50000"/>
              <a:gd name="adj2" fmla="val 3013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346116" name="AutoShape 4"/>
          <p:cNvSpPr>
            <a:spLocks noChangeArrowheads="1"/>
          </p:cNvSpPr>
          <p:nvPr/>
        </p:nvSpPr>
        <p:spPr bwMode="auto">
          <a:xfrm>
            <a:off x="2835325" y="2276872"/>
            <a:ext cx="2744787" cy="628650"/>
          </a:xfrm>
          <a:prstGeom prst="flowChartProcess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1000"/>
              </a:spcAft>
            </a:pPr>
            <a:r>
              <a:rPr lang="ru-RU" sz="1600" b="1" dirty="0" smtClean="0">
                <a:latin typeface="Calibri" pitchFamily="34" charset="0"/>
              </a:rPr>
              <a:t>Регистрация химической продукции</a:t>
            </a:r>
          </a:p>
        </p:txBody>
      </p:sp>
      <p:sp>
        <p:nvSpPr>
          <p:cNvPr id="346117" name="AutoShape 5"/>
          <p:cNvSpPr>
            <a:spLocks noChangeArrowheads="1"/>
          </p:cNvSpPr>
          <p:nvPr/>
        </p:nvSpPr>
        <p:spPr bwMode="auto">
          <a:xfrm>
            <a:off x="467544" y="2276872"/>
            <a:ext cx="1728192" cy="589409"/>
          </a:xfrm>
          <a:prstGeom prst="flowChartProcess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Исследования (испытания)</a:t>
            </a:r>
          </a:p>
        </p:txBody>
      </p:sp>
      <p:sp>
        <p:nvSpPr>
          <p:cNvPr id="346118" name="AutoShape 6"/>
          <p:cNvSpPr>
            <a:spLocks noChangeArrowheads="1"/>
          </p:cNvSpPr>
          <p:nvPr/>
        </p:nvSpPr>
        <p:spPr bwMode="auto">
          <a:xfrm>
            <a:off x="5724128" y="2276872"/>
            <a:ext cx="3300264" cy="1296144"/>
          </a:xfrm>
          <a:prstGeom prst="flowChartProcess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latinLnBrk="0" hangingPunct="1">
              <a:lnSpc>
                <a:spcPct val="100000"/>
              </a:lnSpc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chemeClr val="dk1"/>
                </a:solidFill>
                <a:latin typeface="Calibri" pitchFamily="34" charset="0"/>
              </a:rPr>
              <a:t>Государственный контроль (надзор).</a:t>
            </a:r>
          </a:p>
          <a:p>
            <a:pPr marL="0" marR="0" lvl="0" indent="0" algn="ctr" defTabSz="914400" eaLnBrk="1" latinLnBrk="0" hangingPunct="1">
              <a:lnSpc>
                <a:spcPct val="100000"/>
              </a:lnSpc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chemeClr val="dk1"/>
                </a:solidFill>
                <a:latin typeface="Calibri" pitchFamily="34" charset="0"/>
              </a:rPr>
              <a:t>(В соответствии с национальным законодательством)</a:t>
            </a:r>
          </a:p>
        </p:txBody>
      </p:sp>
      <p:sp>
        <p:nvSpPr>
          <p:cNvPr id="346121" name="AutoShape 9"/>
          <p:cNvSpPr>
            <a:spLocks noChangeArrowheads="1"/>
          </p:cNvSpPr>
          <p:nvPr/>
        </p:nvSpPr>
        <p:spPr bwMode="auto">
          <a:xfrm>
            <a:off x="323528" y="4649291"/>
            <a:ext cx="3816424" cy="628650"/>
          </a:xfrm>
          <a:prstGeom prst="flowChartProcess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Учетная регистрация химической продукции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6122" name="AutoShape 10"/>
          <p:cNvSpPr>
            <a:spLocks noChangeArrowheads="1"/>
          </p:cNvSpPr>
          <p:nvPr/>
        </p:nvSpPr>
        <p:spPr bwMode="auto">
          <a:xfrm>
            <a:off x="4499992" y="4649291"/>
            <a:ext cx="4392488" cy="628650"/>
          </a:xfrm>
          <a:prstGeom prst="flowChartProcess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Разрешительная регистрация химической продукции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6123" name="AutoShape 11"/>
          <p:cNvSpPr>
            <a:spLocks noChangeArrowheads="1"/>
          </p:cNvSpPr>
          <p:nvPr/>
        </p:nvSpPr>
        <p:spPr bwMode="auto">
          <a:xfrm>
            <a:off x="5096396" y="2996952"/>
            <a:ext cx="347662" cy="1584176"/>
          </a:xfrm>
          <a:prstGeom prst="downArrow">
            <a:avLst>
              <a:gd name="adj1" fmla="val 50000"/>
              <a:gd name="adj2" fmla="val 147945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346125" name="AutoShape 13"/>
          <p:cNvSpPr>
            <a:spLocks noChangeArrowheads="1"/>
          </p:cNvSpPr>
          <p:nvPr/>
        </p:nvSpPr>
        <p:spPr bwMode="auto">
          <a:xfrm>
            <a:off x="683568" y="5445224"/>
            <a:ext cx="3528392" cy="1080120"/>
          </a:xfrm>
          <a:prstGeom prst="wave">
            <a:avLst>
              <a:gd name="adj1" fmla="val 0"/>
              <a:gd name="adj2" fmla="val 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Учетная регистрация осуществляется для химической продукции, в состав которой входят химические вещества, внесенные в Реестр химических веществ ТС.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6126" name="AutoShape 14"/>
          <p:cNvSpPr>
            <a:spLocks noChangeArrowheads="1"/>
          </p:cNvSpPr>
          <p:nvPr/>
        </p:nvSpPr>
        <p:spPr bwMode="auto">
          <a:xfrm>
            <a:off x="4827786" y="5487491"/>
            <a:ext cx="4208710" cy="1037853"/>
          </a:xfrm>
          <a:prstGeom prst="wave">
            <a:avLst>
              <a:gd name="adj1" fmla="val 0"/>
              <a:gd name="adj2" fmla="val 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Разрешительная регистрация осуществляется для химической продукции: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1) содержащей химические вещества, не внесенные в Реестр химических веществ ТС;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2) содержащей химические вещества, внесенные в Перечень особо опасных или ограниченных к использованию (применению) химических веществ</a:t>
            </a:r>
            <a:r>
              <a:rPr lang="ru-RU" sz="900" dirty="0" smtClean="0">
                <a:solidFill>
                  <a:srgbClr val="000000"/>
                </a:solidFill>
                <a:latin typeface="Times New Roman" pitchFamily="18" charset="0"/>
              </a:rPr>
              <a:t>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  <p:sp>
        <p:nvSpPr>
          <p:cNvPr id="346128" name="AutoShape 16"/>
          <p:cNvSpPr>
            <a:spLocks noChangeArrowheads="1"/>
          </p:cNvSpPr>
          <p:nvPr/>
        </p:nvSpPr>
        <p:spPr bwMode="auto">
          <a:xfrm>
            <a:off x="4427984" y="5411291"/>
            <a:ext cx="347663" cy="1114053"/>
          </a:xfrm>
          <a:prstGeom prst="downArrow">
            <a:avLst>
              <a:gd name="adj1" fmla="val 50000"/>
              <a:gd name="adj2" fmla="val 104109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346129" name="AutoShape 17"/>
          <p:cNvSpPr>
            <a:spLocks noChangeArrowheads="1"/>
          </p:cNvSpPr>
          <p:nvPr/>
        </p:nvSpPr>
        <p:spPr bwMode="auto">
          <a:xfrm>
            <a:off x="251520" y="5411291"/>
            <a:ext cx="347663" cy="1114053"/>
          </a:xfrm>
          <a:prstGeom prst="downArrow">
            <a:avLst>
              <a:gd name="adj1" fmla="val 50000"/>
              <a:gd name="adj2" fmla="val 104109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346130" name="Text Box 18"/>
          <p:cNvSpPr txBox="1">
            <a:spLocks noChangeArrowheads="1"/>
          </p:cNvSpPr>
          <p:nvPr/>
        </p:nvSpPr>
        <p:spPr bwMode="auto">
          <a:xfrm>
            <a:off x="171450" y="3140968"/>
            <a:ext cx="3084512" cy="11540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Исследования (испытания) химической продукции проводятся для целей: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1) классификации химической продукции по опасным свойствам;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2) оценки соответствия химической продукции.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6131" name="AutoShape 19"/>
          <p:cNvSpPr>
            <a:spLocks noChangeArrowheads="1"/>
          </p:cNvSpPr>
          <p:nvPr/>
        </p:nvSpPr>
        <p:spPr bwMode="auto">
          <a:xfrm>
            <a:off x="3563888" y="2996952"/>
            <a:ext cx="347662" cy="1584176"/>
          </a:xfrm>
          <a:prstGeom prst="downArrow">
            <a:avLst>
              <a:gd name="adj1" fmla="val 50000"/>
              <a:gd name="adj2" fmla="val 147945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schemeClr val="dk1"/>
              </a:solidFill>
              <a:latin typeface="+mn-lt"/>
            </a:endParaRPr>
          </a:p>
        </p:txBody>
      </p:sp>
      <p:cxnSp>
        <p:nvCxnSpPr>
          <p:cNvPr id="346132" name="AutoShape 20"/>
          <p:cNvCxnSpPr>
            <a:cxnSpLocks noChangeShapeType="1"/>
          </p:cNvCxnSpPr>
          <p:nvPr/>
        </p:nvCxnSpPr>
        <p:spPr bwMode="auto">
          <a:xfrm rot="5400000" flipH="1" flipV="1">
            <a:off x="502754" y="3032956"/>
            <a:ext cx="216024" cy="15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5" name="AutoShape 3"/>
          <p:cNvSpPr>
            <a:spLocks noChangeArrowheads="1"/>
          </p:cNvSpPr>
          <p:nvPr/>
        </p:nvSpPr>
        <p:spPr bwMode="auto">
          <a:xfrm>
            <a:off x="4283968" y="1700808"/>
            <a:ext cx="347662" cy="419100"/>
          </a:xfrm>
          <a:prstGeom prst="downArrow">
            <a:avLst>
              <a:gd name="adj1" fmla="val 50000"/>
              <a:gd name="adj2" fmla="val 3013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26" name="AutoShape 3"/>
          <p:cNvSpPr>
            <a:spLocks noChangeArrowheads="1"/>
          </p:cNvSpPr>
          <p:nvPr/>
        </p:nvSpPr>
        <p:spPr bwMode="auto">
          <a:xfrm>
            <a:off x="6588224" y="1700808"/>
            <a:ext cx="347662" cy="419100"/>
          </a:xfrm>
          <a:prstGeom prst="downArrow">
            <a:avLst>
              <a:gd name="adj1" fmla="val 50000"/>
              <a:gd name="adj2" fmla="val 3013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ru-RU" smtClean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604448" y="6525344"/>
            <a:ext cx="539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  </a:t>
            </a:r>
            <a:r>
              <a:rPr lang="ru-RU" sz="2000" b="1" dirty="0" smtClean="0"/>
              <a:t>5</a:t>
            </a:r>
            <a:endParaRPr lang="ru-RU" sz="2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-36512" y="-27384"/>
            <a:ext cx="7017657" cy="864096"/>
          </a:xfrm>
        </p:spPr>
        <p:txBody>
          <a:bodyPr/>
          <a:lstStyle/>
          <a:p>
            <a:r>
              <a:rPr lang="ru-RU" sz="2400" dirty="0" smtClean="0"/>
              <a:t>Порядок выхода в обращение химической продукции</a:t>
            </a:r>
            <a:br>
              <a:rPr lang="ru-RU" sz="2400" dirty="0" smtClean="0"/>
            </a:br>
            <a:r>
              <a:rPr lang="ru-RU" sz="2400" dirty="0" smtClean="0"/>
              <a:t>(продолжение)</a:t>
            </a:r>
            <a:endParaRPr lang="ru-RU" sz="2400" dirty="0"/>
          </a:p>
        </p:txBody>
      </p:sp>
      <p:sp>
        <p:nvSpPr>
          <p:cNvPr id="347138" name="AutoShape 2"/>
          <p:cNvSpPr>
            <a:spLocks noChangeArrowheads="1"/>
          </p:cNvSpPr>
          <p:nvPr/>
        </p:nvSpPr>
        <p:spPr bwMode="auto">
          <a:xfrm>
            <a:off x="479252" y="1566317"/>
            <a:ext cx="8280920" cy="4464496"/>
          </a:xfrm>
          <a:prstGeom prst="flowChartProcess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Подача комплекта документов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Содержащего: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7139" name="AutoShape 3"/>
          <p:cNvSpPr>
            <a:spLocks noChangeArrowheads="1"/>
          </p:cNvSpPr>
          <p:nvPr/>
        </p:nvSpPr>
        <p:spPr bwMode="auto">
          <a:xfrm>
            <a:off x="698327" y="2099717"/>
            <a:ext cx="7845821" cy="476250"/>
          </a:xfrm>
          <a:prstGeom prst="flowChartProcess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Заявление на регистрацию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7140" name="AutoShape 4"/>
          <p:cNvSpPr>
            <a:spLocks noChangeArrowheads="1"/>
          </p:cNvSpPr>
          <p:nvPr/>
        </p:nvSpPr>
        <p:spPr bwMode="auto">
          <a:xfrm>
            <a:off x="698327" y="2747417"/>
            <a:ext cx="7845821" cy="476250"/>
          </a:xfrm>
          <a:prstGeom prst="flowChartProcess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Паспорт безопасности химической продукции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7141" name="AutoShape 5"/>
          <p:cNvSpPr>
            <a:spLocks noChangeArrowheads="1"/>
          </p:cNvSpPr>
          <p:nvPr/>
        </p:nvSpPr>
        <p:spPr bwMode="auto">
          <a:xfrm>
            <a:off x="5424315" y="3404642"/>
            <a:ext cx="3119834" cy="1200150"/>
          </a:xfrm>
          <a:prstGeom prst="flowChartProcess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Протоколы исследований (испытаний) химической продукции и химических веществ, входящих в состав химической продукции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9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Необходим если химические вещества, входящие в состав химической продукции, не были ранее исследованы и не были включены в Реестр химических веществ ТС</a:t>
            </a:r>
            <a:r>
              <a:rPr kumimoji="0" lang="ru-RU" sz="9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7142" name="AutoShape 6"/>
          <p:cNvSpPr>
            <a:spLocks noChangeArrowheads="1"/>
          </p:cNvSpPr>
          <p:nvPr/>
        </p:nvSpPr>
        <p:spPr bwMode="auto">
          <a:xfrm>
            <a:off x="5424315" y="4728617"/>
            <a:ext cx="3119834" cy="838200"/>
          </a:xfrm>
          <a:prstGeom prst="flowChartProcess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Отчет о химической безопасности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9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Необходим для химической продукции, содержащей химические вещества не внесенные в Реестр химических веществ ТС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7143" name="Text Box 7"/>
          <p:cNvSpPr txBox="1">
            <a:spLocks noChangeArrowheads="1"/>
          </p:cNvSpPr>
          <p:nvPr/>
        </p:nvSpPr>
        <p:spPr bwMode="auto">
          <a:xfrm>
            <a:off x="6095876" y="1610767"/>
            <a:ext cx="2724596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Заявитель представляет в Регистрационный орган.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7144" name="Text Box 8"/>
          <p:cNvSpPr txBox="1">
            <a:spLocks noChangeArrowheads="1"/>
          </p:cNvSpPr>
          <p:nvPr/>
        </p:nvSpPr>
        <p:spPr bwMode="auto">
          <a:xfrm>
            <a:off x="471314" y="3336380"/>
            <a:ext cx="4870450" cy="233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Паспорт безопасности содержит следующие разделы: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1. Идентификация химической продукции и сведения об изготовителе и/или поставщике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2. Идентификация опасности (опасностей)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3. Состав (информация о компонентах, веществах, входящих в состав химической продукции)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4. Меры первой помощи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5. Меры и средства обеспечения </a:t>
            </a:r>
            <a:r>
              <a:rPr kumimoji="0" lang="ru-RU" sz="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пожаровзрывобезопасности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6. Меры по предупреждению и ликвидации аварийных и чрезвычайных ситуаций и их последствий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7. Правила хранения химической продукции и обращения с ней при погрузочно-разгрузочных работах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8. Предельно допустимые концентрации опасной химической продукции в рабочей зоне, меры, обеспечивающие не превышение этих концентраций, средства контроля и средства индивидуальной защиты персонала.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9. Физико-химические свойства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10. Стабильность и реакционная способность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11. Информация о токсичности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12. Информация о воздействии на окружающую среду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13. Рекомендации по обеспечению требований безопасности при удалении отходов (остатков)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14. Информация при перевозках (транспортировании)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15. Информация о межгосударственном, национальном, региональном и международном законодательстве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</a:rPr>
              <a:t>16. Дополнительная информация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AutoShape 9"/>
          <p:cNvSpPr>
            <a:spLocks noChangeArrowheads="1"/>
          </p:cNvSpPr>
          <p:nvPr/>
        </p:nvSpPr>
        <p:spPr bwMode="auto">
          <a:xfrm>
            <a:off x="467544" y="1062261"/>
            <a:ext cx="3441038" cy="291877"/>
          </a:xfrm>
          <a:prstGeom prst="flowChartProcess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Учетная регистрация химической продукции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4672339" y="1062261"/>
            <a:ext cx="3960440" cy="291877"/>
          </a:xfrm>
          <a:prstGeom prst="flowChartProcess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Разрешительная регистрация химической продукции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AutoShape 17"/>
          <p:cNvSpPr>
            <a:spLocks noChangeArrowheads="1"/>
          </p:cNvSpPr>
          <p:nvPr/>
        </p:nvSpPr>
        <p:spPr bwMode="auto">
          <a:xfrm>
            <a:off x="2051720" y="1350292"/>
            <a:ext cx="347663" cy="216025"/>
          </a:xfrm>
          <a:prstGeom prst="downArrow">
            <a:avLst>
              <a:gd name="adj1" fmla="val 50000"/>
              <a:gd name="adj2" fmla="val 42133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6660232" y="1350292"/>
            <a:ext cx="347663" cy="216025"/>
          </a:xfrm>
          <a:prstGeom prst="downArrow">
            <a:avLst>
              <a:gd name="adj1" fmla="val 50000"/>
              <a:gd name="adj2" fmla="val 42133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347145" name="AutoShape 9"/>
          <p:cNvSpPr>
            <a:spLocks noChangeArrowheads="1"/>
          </p:cNvSpPr>
          <p:nvPr/>
        </p:nvSpPr>
        <p:spPr bwMode="auto">
          <a:xfrm>
            <a:off x="467544" y="6131396"/>
            <a:ext cx="8280920" cy="288032"/>
          </a:xfrm>
          <a:prstGeom prst="flowChartProcess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Рассмотрение и проверка комплекта документов и содержащихся в нем сведений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7146" name="Text Box 10"/>
          <p:cNvSpPr txBox="1">
            <a:spLocks noChangeArrowheads="1"/>
          </p:cNvSpPr>
          <p:nvPr/>
        </p:nvSpPr>
        <p:spPr bwMode="auto">
          <a:xfrm>
            <a:off x="7164288" y="6224588"/>
            <a:ext cx="1584176" cy="238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Выполняет Регистрационный орган.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AutoShape 17"/>
          <p:cNvSpPr>
            <a:spLocks noChangeArrowheads="1"/>
          </p:cNvSpPr>
          <p:nvPr/>
        </p:nvSpPr>
        <p:spPr bwMode="auto">
          <a:xfrm>
            <a:off x="4355976" y="6030813"/>
            <a:ext cx="347663" cy="144017"/>
          </a:xfrm>
          <a:prstGeom prst="downArrow">
            <a:avLst>
              <a:gd name="adj1" fmla="val 50000"/>
              <a:gd name="adj2" fmla="val 42133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347147" name="AutoShape 11"/>
          <p:cNvSpPr>
            <a:spLocks noChangeArrowheads="1"/>
          </p:cNvSpPr>
          <p:nvPr/>
        </p:nvSpPr>
        <p:spPr bwMode="auto">
          <a:xfrm>
            <a:off x="467544" y="6515100"/>
            <a:ext cx="8280920" cy="235793"/>
          </a:xfrm>
          <a:prstGeom prst="flowChartProcess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0"/>
              </a:spcAft>
            </a:pPr>
            <a:r>
              <a:rPr lang="ru-RU" sz="900" dirty="0" smtClean="0">
                <a:latin typeface="Calibri" pitchFamily="34" charset="0"/>
              </a:rPr>
              <a:t>Принятие решения о регистрации.</a:t>
            </a:r>
          </a:p>
        </p:txBody>
      </p:sp>
      <p:sp>
        <p:nvSpPr>
          <p:cNvPr id="347148" name="Text Box 12"/>
          <p:cNvSpPr txBox="1">
            <a:spLocks noChangeArrowheads="1"/>
          </p:cNvSpPr>
          <p:nvPr/>
        </p:nvSpPr>
        <p:spPr bwMode="auto">
          <a:xfrm>
            <a:off x="7179146" y="6538913"/>
            <a:ext cx="1584176" cy="21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Выполняет Регистрационный орган.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" name="AutoShape 17"/>
          <p:cNvSpPr>
            <a:spLocks noChangeArrowheads="1"/>
          </p:cNvSpPr>
          <p:nvPr/>
        </p:nvSpPr>
        <p:spPr bwMode="auto">
          <a:xfrm>
            <a:off x="4355976" y="6390853"/>
            <a:ext cx="347663" cy="144017"/>
          </a:xfrm>
          <a:prstGeom prst="downArrow">
            <a:avLst>
              <a:gd name="adj1" fmla="val 50000"/>
              <a:gd name="adj2" fmla="val 42133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23" name="AutoShape 17"/>
          <p:cNvSpPr>
            <a:spLocks noChangeArrowheads="1"/>
          </p:cNvSpPr>
          <p:nvPr/>
        </p:nvSpPr>
        <p:spPr bwMode="auto">
          <a:xfrm>
            <a:off x="4355976" y="6750893"/>
            <a:ext cx="347663" cy="62483"/>
          </a:xfrm>
          <a:prstGeom prst="downArrow">
            <a:avLst>
              <a:gd name="adj1" fmla="val 50000"/>
              <a:gd name="adj2" fmla="val 42133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604448" y="6381328"/>
            <a:ext cx="539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  </a:t>
            </a:r>
            <a:r>
              <a:rPr lang="ru-RU" sz="2000" b="1" dirty="0" smtClean="0"/>
              <a:t>6</a:t>
            </a:r>
            <a:endParaRPr lang="ru-RU" sz="2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-36512" y="-27384"/>
            <a:ext cx="7017657" cy="864096"/>
          </a:xfrm>
        </p:spPr>
        <p:txBody>
          <a:bodyPr/>
          <a:lstStyle/>
          <a:p>
            <a:r>
              <a:rPr lang="ru-RU" sz="2400" dirty="0" smtClean="0"/>
              <a:t>Порядок выхода в обращение химической продукции</a:t>
            </a:r>
            <a:br>
              <a:rPr lang="ru-RU" sz="2400" dirty="0" smtClean="0"/>
            </a:br>
            <a:r>
              <a:rPr lang="ru-RU" sz="2400" dirty="0" smtClean="0"/>
              <a:t>(продолжение)</a:t>
            </a:r>
            <a:endParaRPr lang="ru-RU" sz="2400" dirty="0"/>
          </a:p>
        </p:txBody>
      </p:sp>
      <p:sp>
        <p:nvSpPr>
          <p:cNvPr id="348162" name="AutoShape 2"/>
          <p:cNvSpPr>
            <a:spLocks noChangeArrowheads="1"/>
          </p:cNvSpPr>
          <p:nvPr/>
        </p:nvSpPr>
        <p:spPr bwMode="auto">
          <a:xfrm>
            <a:off x="107504" y="1124744"/>
            <a:ext cx="8903146" cy="476250"/>
          </a:xfrm>
          <a:prstGeom prst="flowChartProcess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Регистрация Паспорта безопасности химической продукции и внесение его в Реестр зарегистрированных на территории ТС Паспортов безопасности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8164" name="Text Box 4"/>
          <p:cNvSpPr txBox="1">
            <a:spLocks noChangeArrowheads="1"/>
          </p:cNvSpPr>
          <p:nvPr/>
        </p:nvSpPr>
        <p:spPr bwMode="auto">
          <a:xfrm>
            <a:off x="6972300" y="1391444"/>
            <a:ext cx="2171700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Выполняет Регистрационный орган.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8165" name="AutoShape 5"/>
          <p:cNvSpPr>
            <a:spLocks noChangeArrowheads="1"/>
          </p:cNvSpPr>
          <p:nvPr/>
        </p:nvSpPr>
        <p:spPr bwMode="auto">
          <a:xfrm>
            <a:off x="107504" y="1809585"/>
            <a:ext cx="8892480" cy="610741"/>
          </a:xfrm>
          <a:prstGeom prst="flowChartProcess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Внесение химических веществ, входящих в состав химической продукции, в Реестр химических веществ ТС (если такие химические вещества не были ранее включены в данный Реестр химических веществ ТС)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AutoShape 17"/>
          <p:cNvSpPr>
            <a:spLocks noChangeArrowheads="1"/>
          </p:cNvSpPr>
          <p:nvPr/>
        </p:nvSpPr>
        <p:spPr bwMode="auto">
          <a:xfrm>
            <a:off x="3995936" y="1609750"/>
            <a:ext cx="360040" cy="235074"/>
          </a:xfrm>
          <a:prstGeom prst="downArrow">
            <a:avLst>
              <a:gd name="adj1" fmla="val 50000"/>
              <a:gd name="adj2" fmla="val 42133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6972300" y="2237866"/>
            <a:ext cx="2171700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Выполняет Регистрационный орган.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8167" name="AutoShape 7"/>
          <p:cNvSpPr>
            <a:spLocks noChangeArrowheads="1"/>
          </p:cNvSpPr>
          <p:nvPr/>
        </p:nvSpPr>
        <p:spPr bwMode="auto">
          <a:xfrm>
            <a:off x="93552" y="2636912"/>
            <a:ext cx="8928992" cy="476250"/>
          </a:xfrm>
          <a:prstGeom prst="flowChartProcess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Присвоение Заявителю индивидуального регистрационного номера, включение химической продукции в Реестр химической продукции, допущенной к обращению на территории государств-членов ТС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8168" name="AutoShape 8"/>
          <p:cNvSpPr>
            <a:spLocks noChangeArrowheads="1"/>
          </p:cNvSpPr>
          <p:nvPr/>
        </p:nvSpPr>
        <p:spPr bwMode="auto">
          <a:xfrm>
            <a:off x="97979" y="3356992"/>
            <a:ext cx="4104456" cy="695325"/>
          </a:xfrm>
          <a:prstGeom prst="flowChartProcess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Выдача Свидетельства о регистрации химической продукции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В случае Учетной регистрации.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8169" name="AutoShape 9"/>
          <p:cNvSpPr>
            <a:spLocks noChangeArrowheads="1"/>
          </p:cNvSpPr>
          <p:nvPr/>
        </p:nvSpPr>
        <p:spPr bwMode="auto">
          <a:xfrm>
            <a:off x="4896544" y="3356992"/>
            <a:ext cx="4139952" cy="695325"/>
          </a:xfrm>
          <a:prstGeom prst="flowChartProcess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Разрешения на использование (применение) химической продукции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В случае Разрешительной регистрации.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8170" name="AutoShape 10"/>
          <p:cNvSpPr>
            <a:spLocks noChangeArrowheads="1"/>
          </p:cNvSpPr>
          <p:nvPr/>
        </p:nvSpPr>
        <p:spPr bwMode="auto">
          <a:xfrm>
            <a:off x="683568" y="4293096"/>
            <a:ext cx="3521075" cy="523875"/>
          </a:xfrm>
          <a:prstGeom prst="wave">
            <a:avLst>
              <a:gd name="adj1" fmla="val 0"/>
              <a:gd name="adj2" fmla="val 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Срок действия Свидетельства - 15 лет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8171" name="AutoShape 11"/>
          <p:cNvSpPr>
            <a:spLocks noChangeArrowheads="1"/>
          </p:cNvSpPr>
          <p:nvPr/>
        </p:nvSpPr>
        <p:spPr bwMode="auto">
          <a:xfrm>
            <a:off x="5292081" y="4293097"/>
            <a:ext cx="3744416" cy="936104"/>
          </a:xfrm>
          <a:prstGeom prst="wave">
            <a:avLst>
              <a:gd name="adj1" fmla="val 0"/>
              <a:gd name="adj2" fmla="val 0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</a:rPr>
              <a:t>Сроки действия Разрешения: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1) 5 лет - для химической продукции, в состав которой входят химические вещества, внесенные в Перечень особо опасных и ограниченных к использованию (применению) химических веществ;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2) 3 года - для химической продукции содержащей химические вещества, не внесенные в Реестр химических веществ ТС</a:t>
            </a:r>
            <a:r>
              <a:rPr lang="ru-RU" sz="900" dirty="0" smtClean="0">
                <a:solidFill>
                  <a:schemeClr val="tx1"/>
                </a:solidFill>
                <a:latin typeface="Calibri" pitchFamily="34" charset="0"/>
              </a:rPr>
              <a:t>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48172" name="AutoShape 12"/>
          <p:cNvSpPr>
            <a:spLocks noChangeArrowheads="1"/>
          </p:cNvSpPr>
          <p:nvPr/>
        </p:nvSpPr>
        <p:spPr bwMode="auto">
          <a:xfrm>
            <a:off x="189608" y="5733256"/>
            <a:ext cx="8702872" cy="304800"/>
          </a:xfrm>
          <a:prstGeom prst="flowChartProcess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Маркировка единым знаком обращения на рынке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8173" name="AutoShape 13"/>
          <p:cNvSpPr>
            <a:spLocks noChangeArrowheads="1"/>
          </p:cNvSpPr>
          <p:nvPr/>
        </p:nvSpPr>
        <p:spPr bwMode="auto">
          <a:xfrm>
            <a:off x="2915816" y="6381328"/>
            <a:ext cx="5688632" cy="277813"/>
          </a:xfrm>
          <a:prstGeom prst="flowChartProcess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Выпуск продукции в обращение</a:t>
            </a:r>
            <a:endParaRPr kumimoji="0" lang="ru-RU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8174" name="AutoShape 14"/>
          <p:cNvSpPr>
            <a:spLocks noChangeArrowheads="1"/>
          </p:cNvSpPr>
          <p:nvPr/>
        </p:nvSpPr>
        <p:spPr bwMode="auto">
          <a:xfrm>
            <a:off x="169987" y="6227787"/>
            <a:ext cx="2301875" cy="495300"/>
          </a:xfrm>
          <a:prstGeom prst="flowChartProcess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Государственный контроль (надзор)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8175" name="Text Box 15"/>
          <p:cNvSpPr txBox="1">
            <a:spLocks noChangeArrowheads="1"/>
          </p:cNvSpPr>
          <p:nvPr/>
        </p:nvSpPr>
        <p:spPr bwMode="auto">
          <a:xfrm>
            <a:off x="7008812" y="2898850"/>
            <a:ext cx="2171700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Выполняет Регистрационный орган.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AutoShape 17"/>
          <p:cNvSpPr>
            <a:spLocks noChangeArrowheads="1"/>
          </p:cNvSpPr>
          <p:nvPr/>
        </p:nvSpPr>
        <p:spPr bwMode="auto">
          <a:xfrm>
            <a:off x="3995936" y="2416352"/>
            <a:ext cx="360040" cy="235074"/>
          </a:xfrm>
          <a:prstGeom prst="downArrow">
            <a:avLst>
              <a:gd name="adj1" fmla="val 50000"/>
              <a:gd name="adj2" fmla="val 42133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22" name="AutoShape 17"/>
          <p:cNvSpPr>
            <a:spLocks noChangeArrowheads="1"/>
          </p:cNvSpPr>
          <p:nvPr/>
        </p:nvSpPr>
        <p:spPr bwMode="auto">
          <a:xfrm>
            <a:off x="1907704" y="3135635"/>
            <a:ext cx="360040" cy="235074"/>
          </a:xfrm>
          <a:prstGeom prst="downArrow">
            <a:avLst>
              <a:gd name="adj1" fmla="val 50000"/>
              <a:gd name="adj2" fmla="val 42133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23" name="AutoShape 17"/>
          <p:cNvSpPr>
            <a:spLocks noChangeArrowheads="1"/>
          </p:cNvSpPr>
          <p:nvPr/>
        </p:nvSpPr>
        <p:spPr bwMode="auto">
          <a:xfrm>
            <a:off x="6732240" y="3135635"/>
            <a:ext cx="360040" cy="235074"/>
          </a:xfrm>
          <a:prstGeom prst="downArrow">
            <a:avLst>
              <a:gd name="adj1" fmla="val 50000"/>
              <a:gd name="adj2" fmla="val 42133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schemeClr val="dk1"/>
              </a:solidFill>
              <a:latin typeface="+mn-lt"/>
            </a:endParaRPr>
          </a:p>
        </p:txBody>
      </p:sp>
      <p:cxnSp>
        <p:nvCxnSpPr>
          <p:cNvPr id="348176" name="AutoShape 16"/>
          <p:cNvCxnSpPr>
            <a:cxnSpLocks noChangeShapeType="1"/>
          </p:cNvCxnSpPr>
          <p:nvPr/>
        </p:nvCxnSpPr>
        <p:spPr bwMode="auto">
          <a:xfrm flipV="1">
            <a:off x="8676456" y="4095750"/>
            <a:ext cx="0" cy="2476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48177" name="AutoShape 17"/>
          <p:cNvCxnSpPr>
            <a:cxnSpLocks noChangeShapeType="1"/>
          </p:cNvCxnSpPr>
          <p:nvPr/>
        </p:nvCxnSpPr>
        <p:spPr bwMode="auto">
          <a:xfrm flipV="1">
            <a:off x="3828231" y="4095750"/>
            <a:ext cx="0" cy="2476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48178" name="Text Box 18"/>
          <p:cNvSpPr txBox="1">
            <a:spLocks noChangeArrowheads="1"/>
          </p:cNvSpPr>
          <p:nvPr/>
        </p:nvSpPr>
        <p:spPr bwMode="auto">
          <a:xfrm>
            <a:off x="2400300" y="3892475"/>
            <a:ext cx="2171700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Выполняет Регистрационный орган.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7236296" y="3892475"/>
            <a:ext cx="2171700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Выполняет Регистрационный орган.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AutoShape 17"/>
          <p:cNvSpPr>
            <a:spLocks noChangeArrowheads="1"/>
          </p:cNvSpPr>
          <p:nvPr/>
        </p:nvSpPr>
        <p:spPr bwMode="auto">
          <a:xfrm>
            <a:off x="251520" y="4077072"/>
            <a:ext cx="360040" cy="1656184"/>
          </a:xfrm>
          <a:prstGeom prst="downArrow">
            <a:avLst>
              <a:gd name="adj1" fmla="val 50000"/>
              <a:gd name="adj2" fmla="val 42133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30" name="AutoShape 17"/>
          <p:cNvSpPr>
            <a:spLocks noChangeArrowheads="1"/>
          </p:cNvSpPr>
          <p:nvPr/>
        </p:nvSpPr>
        <p:spPr bwMode="auto">
          <a:xfrm>
            <a:off x="4860032" y="4077072"/>
            <a:ext cx="360040" cy="1656184"/>
          </a:xfrm>
          <a:prstGeom prst="downArrow">
            <a:avLst>
              <a:gd name="adj1" fmla="val 50000"/>
              <a:gd name="adj2" fmla="val 42133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31" name="AutoShape 17"/>
          <p:cNvSpPr>
            <a:spLocks noChangeArrowheads="1"/>
          </p:cNvSpPr>
          <p:nvPr/>
        </p:nvSpPr>
        <p:spPr bwMode="auto">
          <a:xfrm>
            <a:off x="3491880" y="6064721"/>
            <a:ext cx="360040" cy="235074"/>
          </a:xfrm>
          <a:prstGeom prst="downArrow">
            <a:avLst>
              <a:gd name="adj1" fmla="val 50000"/>
              <a:gd name="adj2" fmla="val 42133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32" name="AutoShape 17"/>
          <p:cNvSpPr>
            <a:spLocks noChangeArrowheads="1"/>
          </p:cNvSpPr>
          <p:nvPr/>
        </p:nvSpPr>
        <p:spPr bwMode="auto">
          <a:xfrm rot="16200000">
            <a:off x="2493293" y="6371803"/>
            <a:ext cx="360040" cy="235074"/>
          </a:xfrm>
          <a:prstGeom prst="downArrow">
            <a:avLst>
              <a:gd name="adj1" fmla="val 50000"/>
              <a:gd name="adj2" fmla="val 42133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mtClean="0">
              <a:solidFill>
                <a:schemeClr val="dk1"/>
              </a:solidFill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604448" y="6381328"/>
            <a:ext cx="539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  </a:t>
            </a:r>
            <a:r>
              <a:rPr lang="ru-RU" sz="2000" b="1" dirty="0" smtClean="0"/>
              <a:t>7</a:t>
            </a:r>
            <a:endParaRPr lang="ru-RU" sz="2000" b="1" dirty="0"/>
          </a:p>
        </p:txBody>
      </p:sp>
      <p:pic>
        <p:nvPicPr>
          <p:cNvPr id="345090" name="Рисунок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5373216"/>
            <a:ext cx="1008112" cy="910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76" y="1556792"/>
            <a:ext cx="8968120" cy="4968552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000066"/>
                </a:solidFill>
              </a:rPr>
              <a:t>Потапкин Владимир Александрович</a:t>
            </a:r>
            <a:br>
              <a:rPr lang="ru-RU" sz="3600" dirty="0" smtClean="0">
                <a:solidFill>
                  <a:srgbClr val="000066"/>
                </a:solidFill>
              </a:rPr>
            </a:br>
            <a:r>
              <a:rPr lang="ru-RU" b="0" dirty="0" smtClean="0">
                <a:solidFill>
                  <a:srgbClr val="000066"/>
                </a:solidFill>
              </a:rPr>
              <a:t>Начальник отдела технического регулирования </a:t>
            </a:r>
            <a:br>
              <a:rPr lang="ru-RU" b="0" dirty="0" smtClean="0">
                <a:solidFill>
                  <a:srgbClr val="000066"/>
                </a:solidFill>
              </a:rPr>
            </a:br>
            <a:r>
              <a:rPr lang="ru-RU" b="0" dirty="0" smtClean="0">
                <a:solidFill>
                  <a:srgbClr val="000066"/>
                </a:solidFill>
              </a:rPr>
              <a:t>Департамента химико-технологического комплекса и биоинженерных технологий</a:t>
            </a:r>
            <a:r>
              <a:rPr lang="ru-RU" sz="3600" b="0" dirty="0" smtClean="0">
                <a:solidFill>
                  <a:srgbClr val="000066"/>
                </a:solidFill>
              </a:rPr>
              <a:t/>
            </a:r>
            <a:br>
              <a:rPr lang="ru-RU" sz="3600" b="0" dirty="0" smtClean="0">
                <a:solidFill>
                  <a:srgbClr val="000066"/>
                </a:solidFill>
              </a:rPr>
            </a:br>
            <a:r>
              <a:rPr lang="ru-RU" sz="3600" b="0" dirty="0" smtClean="0">
                <a:solidFill>
                  <a:srgbClr val="000066"/>
                </a:solidFill>
              </a:rPr>
              <a:t/>
            </a:r>
            <a:br>
              <a:rPr lang="ru-RU" sz="3600" b="0" dirty="0" smtClean="0">
                <a:solidFill>
                  <a:srgbClr val="000066"/>
                </a:solidFill>
              </a:rPr>
            </a:br>
            <a:r>
              <a:rPr lang="en-US" sz="3600" dirty="0" smtClean="0">
                <a:solidFill>
                  <a:srgbClr val="A50021"/>
                </a:solidFill>
              </a:rPr>
              <a:t>potapkin@minprom.gov.ru</a:t>
            </a:r>
            <a:endParaRPr lang="ru-RU" sz="3600" dirty="0">
              <a:solidFill>
                <a:srgbClr val="A5002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04448" y="6381328"/>
            <a:ext cx="539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  </a:t>
            </a:r>
            <a:endParaRPr lang="ru-RU" sz="2000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-36512" y="-27384"/>
            <a:ext cx="701765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Контактная информация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2_Оформление по умолчанию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mbria + TNR">
      <a:majorFont>
        <a:latin typeface="Cambria"/>
        <a:ea typeface=""/>
        <a:cs typeface=""/>
      </a:majorFont>
      <a:minorFont>
        <a:latin typeface="Times New Roman"/>
        <a:ea typeface=""/>
        <a:cs typeface="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9663</TotalTime>
  <Words>891</Words>
  <Application>Microsoft Office PowerPoint</Application>
  <PresentationFormat>Экран (4:3)</PresentationFormat>
  <Paragraphs>128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12_Оформление по умолчанию</vt:lpstr>
      <vt:lpstr>Visio</vt:lpstr>
      <vt:lpstr>Слайд 1</vt:lpstr>
      <vt:lpstr>Технический регламент Таможенного союза                                 «О безопасности химической продукции» </vt:lpstr>
      <vt:lpstr>Структура технического регулирования химической продукции</vt:lpstr>
      <vt:lpstr>Основы безопасности химической продукции</vt:lpstr>
      <vt:lpstr>Порядок выхода в обращение химической продукции</vt:lpstr>
      <vt:lpstr>Порядок выхода в обращение химической продукции (продолжение)</vt:lpstr>
      <vt:lpstr>Порядок выхода в обращение химической продукции (продолжение)</vt:lpstr>
      <vt:lpstr>Порядок выхода в обращение химической продукции (продолжение)</vt:lpstr>
      <vt:lpstr>Потапкин Владимир Александрович Начальник отдела технического регулирования  Департамента химико-технологического комплекса и биоинженерных технологий  potapkin@minprom.gov.ru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Тезисы к выступлению</dc:title>
  <dc:creator>Калашников Дмитрий</dc:creator>
  <cp:lastModifiedBy>Potapkin</cp:lastModifiedBy>
  <cp:revision>1891</cp:revision>
  <dcterms:created xsi:type="dcterms:W3CDTF">2010-03-28T11:49:17Z</dcterms:created>
  <dcterms:modified xsi:type="dcterms:W3CDTF">2011-05-26T09:07:34Z</dcterms:modified>
</cp:coreProperties>
</file>